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48" r:id="rId1"/>
    <p:sldMasterId id="2147485517" r:id="rId2"/>
  </p:sldMasterIdLst>
  <p:notesMasterIdLst>
    <p:notesMasterId r:id="rId21"/>
  </p:notesMasterIdLst>
  <p:handoutMasterIdLst>
    <p:handoutMasterId r:id="rId22"/>
  </p:handoutMasterIdLst>
  <p:sldIdLst>
    <p:sldId id="1518" r:id="rId3"/>
    <p:sldId id="1519" r:id="rId4"/>
    <p:sldId id="1576" r:id="rId5"/>
    <p:sldId id="1556" r:id="rId6"/>
    <p:sldId id="1558" r:id="rId7"/>
    <p:sldId id="1577" r:id="rId8"/>
    <p:sldId id="1572" r:id="rId9"/>
    <p:sldId id="1573" r:id="rId10"/>
    <p:sldId id="1571" r:id="rId11"/>
    <p:sldId id="1534" r:id="rId12"/>
    <p:sldId id="1578" r:id="rId13"/>
    <p:sldId id="1559" r:id="rId14"/>
    <p:sldId id="1575" r:id="rId15"/>
    <p:sldId id="1539" r:id="rId16"/>
    <p:sldId id="1564" r:id="rId17"/>
    <p:sldId id="1579" r:id="rId18"/>
    <p:sldId id="1574" r:id="rId19"/>
    <p:sldId id="1555" r:id="rId20"/>
  </p:sldIdLst>
  <p:sldSz cx="9906000" cy="6858000" type="A4"/>
  <p:notesSz cx="6797675" cy="9926638"/>
  <p:embeddedFontLst>
    <p:embeddedFont>
      <p:font typeface="나눔고딕" panose="020D0604000000000000" pitchFamily="50" charset="-127"/>
      <p:regular r:id="rId23"/>
      <p:bold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  <p:embeddedFont>
      <p:font typeface="Georgia" panose="02040502050405020303" pitchFamily="18" charset="0"/>
      <p:regular r:id="rId29"/>
      <p:bold r:id="rId30"/>
      <p:italic r:id="rId31"/>
      <p:boldItalic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Helvetica" panose="020B0604020202020204" pitchFamily="34" charset="0"/>
      <p:regular r:id="rId35"/>
      <p:bold r:id="rId36"/>
      <p:italic r:id="rId37"/>
      <p:boldItalic r:id="rId38"/>
    </p:embeddedFont>
    <p:embeddedFont>
      <p:font typeface="HY견명조" panose="02030600000101010101" pitchFamily="18" charset="-127"/>
      <p:regular r:id="rId39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709" userDrawn="1">
          <p15:clr>
            <a:srgbClr val="A4A3A4"/>
          </p15:clr>
        </p15:guide>
        <p15:guide id="3" pos="4753" userDrawn="1">
          <p15:clr>
            <a:srgbClr val="A4A3A4"/>
          </p15:clr>
        </p15:guide>
        <p15:guide id="4" pos="194" userDrawn="1">
          <p15:clr>
            <a:srgbClr val="A4A3A4"/>
          </p15:clr>
        </p15:guide>
        <p15:guide id="5" pos="466" userDrawn="1">
          <p15:clr>
            <a:srgbClr val="A4A3A4"/>
          </p15:clr>
        </p15:guide>
        <p15:guide id="6" pos="1487" userDrawn="1">
          <p15:clr>
            <a:srgbClr val="A4A3A4"/>
          </p15:clr>
        </p15:guide>
        <p15:guide id="9" orient="horz" pos="2954" userDrawn="1">
          <p15:clr>
            <a:srgbClr val="A4A3A4"/>
          </p15:clr>
        </p15:guide>
        <p15:guide id="10" orient="horz" pos="1701">
          <p15:clr>
            <a:srgbClr val="A4A3A4"/>
          </p15:clr>
        </p15:guide>
        <p15:guide id="11" orient="horz" pos="2946">
          <p15:clr>
            <a:srgbClr val="A4A3A4"/>
          </p15:clr>
        </p15:guide>
        <p15:guide id="12" pos="352">
          <p15:clr>
            <a:srgbClr val="A4A3A4"/>
          </p15:clr>
        </p15:guide>
        <p15:guide id="13" pos="139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61">
          <p15:clr>
            <a:srgbClr val="A4A3A4"/>
          </p15:clr>
        </p15:guide>
        <p15:guide id="2" pos="2174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5E16"/>
    <a:srgbClr val="FFFBCC"/>
    <a:srgbClr val="FED43C"/>
    <a:srgbClr val="FF7800"/>
    <a:srgbClr val="F7F3DE"/>
    <a:srgbClr val="FEDC5E"/>
    <a:srgbClr val="7E0000"/>
    <a:srgbClr val="CB120D"/>
    <a:srgbClr val="0173D4"/>
    <a:srgbClr val="DAAE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1" autoAdjust="0"/>
    <p:restoredTop sz="77849" autoAdjust="0"/>
  </p:normalViewPr>
  <p:slideViewPr>
    <p:cSldViewPr snapToGrid="0" snapToObjects="1" showGuides="1">
      <p:cViewPr varScale="1">
        <p:scale>
          <a:sx n="63" d="100"/>
          <a:sy n="63" d="100"/>
        </p:scale>
        <p:origin x="-1806" y="-102"/>
      </p:cViewPr>
      <p:guideLst>
        <p:guide orient="horz" pos="709"/>
        <p:guide orient="horz" pos="2954"/>
        <p:guide orient="horz" pos="1701"/>
        <p:guide orient="horz" pos="2946"/>
        <p:guide pos="4753"/>
        <p:guide pos="194"/>
        <p:guide pos="466"/>
        <p:guide pos="1487"/>
        <p:guide pos="352"/>
        <p:guide pos="13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08"/>
    </p:cViewPr>
  </p:sorterViewPr>
  <p:notesViewPr>
    <p:cSldViewPr snapToGrid="0" snapToObjects="1" showGuides="1">
      <p:cViewPr varScale="1">
        <p:scale>
          <a:sx n="82" d="100"/>
          <a:sy n="82" d="100"/>
        </p:scale>
        <p:origin x="-3234" y="-72"/>
      </p:cViewPr>
      <p:guideLst>
        <p:guide orient="horz" pos="3161"/>
        <p:guide orient="horz" pos="3127"/>
        <p:guide pos="2174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2944175" cy="4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6" tIns="45673" rIns="91346" bIns="4567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913" y="1"/>
            <a:ext cx="2944175" cy="4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6" tIns="45673" rIns="91346" bIns="4567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4C8867E-60F2-4368-8347-9AAAD3E05169}" type="datetimeFigureOut">
              <a:rPr lang="ko-KR" altLang="en-US"/>
              <a:pPr>
                <a:defRPr/>
              </a:pPr>
              <a:t>2015-09-09</a:t>
            </a:fld>
            <a:endParaRPr lang="en-US" altLang="ko-KR"/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429591"/>
            <a:ext cx="2944175" cy="4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6" tIns="45673" rIns="91346" bIns="4567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29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913" y="9429591"/>
            <a:ext cx="2944175" cy="4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6" tIns="45673" rIns="91346" bIns="45673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CB1C172-3DD1-45F8-8C70-D1B8B73FC46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90812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4175" cy="495459"/>
          </a:xfrm>
          <a:prstGeom prst="rect">
            <a:avLst/>
          </a:prstGeom>
        </p:spPr>
        <p:txBody>
          <a:bodyPr vert="horz" lIns="91346" tIns="45673" rIns="91346" bIns="4567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1913" y="1"/>
            <a:ext cx="2944175" cy="495459"/>
          </a:xfrm>
          <a:prstGeom prst="rect">
            <a:avLst/>
          </a:prstGeom>
        </p:spPr>
        <p:txBody>
          <a:bodyPr vert="horz" lIns="91346" tIns="45673" rIns="91346" bIns="4567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fld id="{58F2DCE9-3EB9-4102-A29D-88D1EB6BE128}" type="datetimeFigureOut">
              <a:rPr lang="ko-KR" altLang="en-US" smtClean="0"/>
              <a:pPr>
                <a:defRPr/>
              </a:pPr>
              <a:t>2015-09-09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4538"/>
            <a:ext cx="5373687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46" tIns="45673" rIns="91346" bIns="45673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406" y="4714796"/>
            <a:ext cx="5436869" cy="4467066"/>
          </a:xfrm>
          <a:prstGeom prst="rect">
            <a:avLst/>
          </a:prstGeom>
        </p:spPr>
        <p:txBody>
          <a:bodyPr vert="horz" lIns="91346" tIns="45673" rIns="91346" bIns="45673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9591"/>
            <a:ext cx="2944175" cy="495459"/>
          </a:xfrm>
          <a:prstGeom prst="rect">
            <a:avLst/>
          </a:prstGeom>
        </p:spPr>
        <p:txBody>
          <a:bodyPr vert="horz" lIns="91346" tIns="45673" rIns="91346" bIns="4567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1913" y="9429591"/>
            <a:ext cx="2944175" cy="495459"/>
          </a:xfrm>
          <a:prstGeom prst="rect">
            <a:avLst/>
          </a:prstGeom>
        </p:spPr>
        <p:txBody>
          <a:bodyPr vert="horz" lIns="91346" tIns="45673" rIns="91346" bIns="4567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990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smtClean="0">
                <a:latin typeface="+mj-lt"/>
              </a:rPr>
              <a:t>이번 세션은 </a:t>
            </a:r>
            <a:r>
              <a:rPr lang="en-US" altLang="ko-KR" dirty="0" smtClean="0">
                <a:latin typeface="+mj-lt"/>
              </a:rPr>
              <a:t>Open PaaS</a:t>
            </a:r>
            <a:r>
              <a:rPr lang="ko-KR" altLang="en-US" dirty="0" smtClean="0">
                <a:latin typeface="+mj-lt"/>
              </a:rPr>
              <a:t>로 배포되는 </a:t>
            </a:r>
            <a:r>
              <a:rPr lang="en-US" altLang="ko-KR" dirty="0" smtClean="0">
                <a:latin typeface="+mj-lt"/>
              </a:rPr>
              <a:t>Application</a:t>
            </a:r>
            <a:r>
              <a:rPr lang="ko-KR" altLang="en-US" dirty="0" smtClean="0">
                <a:latin typeface="+mj-lt"/>
              </a:rPr>
              <a:t>의 구동환경이 어떻게 만들어 지고 그 구조가 어떻게 되는지 그리고 </a:t>
            </a:r>
            <a:r>
              <a:rPr lang="en-US" altLang="ko-KR" dirty="0" smtClean="0">
                <a:latin typeface="+mj-lt"/>
              </a:rPr>
              <a:t>Application</a:t>
            </a:r>
            <a:r>
              <a:rPr lang="ko-KR" altLang="en-US" dirty="0" smtClean="0">
                <a:latin typeface="+mj-lt"/>
              </a:rPr>
              <a:t>에 </a:t>
            </a:r>
            <a:r>
              <a:rPr lang="en-US" altLang="ko-KR" dirty="0" smtClean="0">
                <a:latin typeface="+mj-lt"/>
              </a:rPr>
              <a:t>Service</a:t>
            </a:r>
            <a:r>
              <a:rPr lang="ko-KR" altLang="en-US" dirty="0" smtClean="0">
                <a:latin typeface="+mj-lt"/>
              </a:rPr>
              <a:t>가 어떻게 </a:t>
            </a:r>
            <a:r>
              <a:rPr lang="en-US" altLang="ko-KR" dirty="0" smtClean="0">
                <a:latin typeface="+mj-lt"/>
              </a:rPr>
              <a:t>Binding </a:t>
            </a:r>
            <a:r>
              <a:rPr lang="ko-KR" altLang="en-US" dirty="0" smtClean="0">
                <a:latin typeface="+mj-lt"/>
              </a:rPr>
              <a:t>되는지 구조가 어떤지에 대한 내용을 주로 해서 발표를 하도록 하겠습니다</a:t>
            </a:r>
            <a:r>
              <a:rPr lang="en-US" altLang="ko-KR" dirty="0" smtClean="0">
                <a:latin typeface="+mj-lt"/>
              </a:rPr>
              <a:t>.</a:t>
            </a:r>
            <a:endParaRPr lang="en-US" altLang="ko-KR" dirty="0" smtClean="0">
              <a:latin typeface="+mj-lt"/>
            </a:endParaRPr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38DBEA-12D5-46A2-848F-A137CB12B181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18366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릴리즈</a:t>
            </a:r>
            <a:r>
              <a:rPr lang="ko-KR" altLang="en-US" dirty="0" smtClean="0"/>
              <a:t> 버전 지원범위</a:t>
            </a:r>
            <a:r>
              <a:rPr lang="en-US" altLang="ko-KR" dirty="0" smtClean="0"/>
              <a:t>..</a:t>
            </a:r>
            <a:r>
              <a:rPr lang="en-US" altLang="ko-KR" dirty="0" err="1" smtClean="0"/>
              <a:t>Buildpack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방법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>
              <a:latin typeface="+mj-lt"/>
            </a:endParaRPr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38DBEA-12D5-46A2-848F-A137CB12B181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18366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서비스 동작에 대한 개념 설명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서비스의 </a:t>
            </a:r>
            <a:r>
              <a:rPr lang="en-US" altLang="ko-KR" dirty="0" smtClean="0"/>
              <a:t>Detail</a:t>
            </a:r>
            <a:r>
              <a:rPr lang="ko-KR" altLang="en-US" dirty="0" smtClean="0"/>
              <a:t>한 동작 구조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릴리즈</a:t>
            </a:r>
            <a:r>
              <a:rPr lang="ko-KR" altLang="en-US" dirty="0" smtClean="0"/>
              <a:t> 포함 </a:t>
            </a:r>
            <a:r>
              <a:rPr lang="en-US" altLang="ko-KR" dirty="0" smtClean="0"/>
              <a:t>Service </a:t>
            </a:r>
            <a:r>
              <a:rPr lang="ko-KR" altLang="en-US" dirty="0" smtClean="0"/>
              <a:t>및 추가 방법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345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서비스 구현을 위한 </a:t>
            </a:r>
            <a:r>
              <a:rPr lang="en-US" altLang="ko-KR" dirty="0" smtClean="0"/>
              <a:t>Broker APIs </a:t>
            </a:r>
            <a:r>
              <a:rPr lang="ko-KR" altLang="en-US" dirty="0" smtClean="0"/>
              <a:t>설명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>
              <a:latin typeface="+mj-lt"/>
            </a:endParaRPr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38DBEA-12D5-46A2-848F-A137CB12B181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18366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처음에 발생될 수 있다고 가정했던 고민들이 지금까지 발표를 했던 </a:t>
            </a:r>
            <a:r>
              <a:rPr lang="en-US" altLang="ko-KR" dirty="0" smtClean="0"/>
              <a:t>Open PaaS</a:t>
            </a:r>
            <a:r>
              <a:rPr lang="ko-KR" altLang="en-US" dirty="0" smtClean="0"/>
              <a:t>가 제공하는 실행환경과 서비스환경을 통해서 많은 부분이 충족이 되고 많은 분들이 만족하고 웃을 수 있기를 바라면서 발표를 마치겠습니다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혹 질문이 있으시면 받도록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764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발표는 </a:t>
            </a:r>
            <a:r>
              <a:rPr lang="en-US" altLang="ko-KR" dirty="0" smtClean="0"/>
              <a:t>Open PaaS</a:t>
            </a:r>
            <a:r>
              <a:rPr lang="ko-KR" altLang="en-US" dirty="0" smtClean="0"/>
              <a:t>의 실행환경과 서비스환경이 어떤 </a:t>
            </a:r>
            <a:r>
              <a:rPr lang="ko-KR" altLang="en-US" dirty="0" err="1" smtClean="0"/>
              <a:t>효익을</a:t>
            </a:r>
            <a:r>
              <a:rPr lang="ko-KR" altLang="en-US" dirty="0" smtClean="0"/>
              <a:t> 제공하는 지 간략하게 살펴보고 실제 실행환경과 서비스환경의 동작방식과 구조를 본 후 마무리를 짓는 순서로 진행하겠습니다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2422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>
              <a:latin typeface="+mj-lt"/>
            </a:endParaRPr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38DBEA-12D5-46A2-848F-A137CB12B181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18366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</a:t>
            </a:r>
            <a:r>
              <a:rPr lang="en-US" altLang="ko-KR" dirty="0" smtClean="0"/>
              <a:t>Application </a:t>
            </a:r>
            <a:r>
              <a:rPr lang="ko-KR" altLang="en-US" dirty="0" smtClean="0"/>
              <a:t>실행환경 구성 시의 발생할 수 있는 일반적인 고민들을 한번 보겠습니다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물론 전혀 해당이 안 되시는 분들도 있을 것 이지만 일단 가정을 해 보도록 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보통 </a:t>
            </a:r>
            <a:r>
              <a:rPr lang="en-US" altLang="ko-KR" dirty="0" smtClean="0"/>
              <a:t>Application </a:t>
            </a:r>
            <a:r>
              <a:rPr lang="ko-KR" altLang="en-US" dirty="0" smtClean="0"/>
              <a:t>구동환경에 필요한 것들에는 공통적으로 거의 </a:t>
            </a:r>
            <a:r>
              <a:rPr lang="en-US" altLang="ko-KR" dirty="0" smtClean="0"/>
              <a:t>Default</a:t>
            </a:r>
            <a:r>
              <a:rPr lang="ko-KR" altLang="en-US" dirty="0" smtClean="0"/>
              <a:t>로 필요한 것에는 서버와 </a:t>
            </a:r>
            <a:r>
              <a:rPr lang="en-US" altLang="ko-KR" dirty="0" smtClean="0"/>
              <a:t>DBMS, WAS </a:t>
            </a:r>
            <a:r>
              <a:rPr lang="ko-KR" altLang="en-US" dirty="0" smtClean="0"/>
              <a:t>등이 있을 수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이러한 것들을 설치하고 구성하는 것이 어려운 작업이라기 보다는 좀 귀찮은 작업인 경우가 많고 딱히 누가 이걸 책임지고 해야 할 지 애매모호한 경우가 많이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특히 과제가 진행되는 동안 주로 사용되는 개발환경이나 </a:t>
            </a:r>
            <a:r>
              <a:rPr lang="ko-KR" altLang="en-US" dirty="0" err="1" smtClean="0"/>
              <a:t>스테이징</a:t>
            </a:r>
            <a:r>
              <a:rPr lang="ko-KR" altLang="en-US" dirty="0" smtClean="0"/>
              <a:t> 환경의 경우가 그렇지 않나 싶습니다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그</a:t>
            </a:r>
            <a:r>
              <a:rPr lang="ko-KR" altLang="en-US" baseline="0" dirty="0" smtClean="0"/>
              <a:t> 외 잘 쓰지 않던 환경 예를 들어 </a:t>
            </a:r>
            <a:r>
              <a:rPr lang="ko-KR" altLang="en-US" baseline="0" dirty="0" err="1" smtClean="0"/>
              <a:t>하둡</a:t>
            </a:r>
            <a:r>
              <a:rPr lang="ko-KR" altLang="en-US" baseline="0" dirty="0" smtClean="0"/>
              <a:t> 같은 게 필요할 경우에는 어디에선가 기술지원을 받아야 할 수도 있고 그것도 여의치 않으면 스스로 공부를 해서 그러한 작업을 해야 하는 경우도 있을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234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 </a:t>
            </a:r>
            <a:r>
              <a:rPr lang="ko-KR" altLang="en-US" dirty="0" err="1" smtClean="0"/>
              <a:t>장표에</a:t>
            </a:r>
            <a:r>
              <a:rPr lang="ko-KR" altLang="en-US" dirty="0" smtClean="0"/>
              <a:t> 나오는 고민들을 일부 해결해 줄 수 있다고 저희가 보는 것이 금번 세션의 발표주제인 </a:t>
            </a:r>
            <a:r>
              <a:rPr lang="en-US" altLang="ko-KR" dirty="0" smtClean="0"/>
              <a:t>Open PaaS</a:t>
            </a:r>
            <a:r>
              <a:rPr lang="ko-KR" altLang="en-US" dirty="0" smtClean="0"/>
              <a:t>가 실행환경과 서비스환경 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실행환경에서는 </a:t>
            </a:r>
            <a:r>
              <a:rPr lang="en-US" altLang="ko-KR" dirty="0" smtClean="0"/>
              <a:t>Application</a:t>
            </a:r>
            <a:r>
              <a:rPr lang="ko-KR" altLang="en-US" dirty="0" smtClean="0"/>
              <a:t>의 구동환경을 자동으로 감지하고 생성해 주는데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예를 들어 지금 </a:t>
            </a:r>
            <a:r>
              <a:rPr lang="en-US" altLang="ko-KR" dirty="0" smtClean="0"/>
              <a:t>Open PaaS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Deploy </a:t>
            </a:r>
            <a:r>
              <a:rPr lang="ko-KR" altLang="en-US" dirty="0" smtClean="0"/>
              <a:t>되는 </a:t>
            </a:r>
            <a:r>
              <a:rPr lang="en-US" altLang="ko-KR" dirty="0" smtClean="0"/>
              <a:t>Application</a:t>
            </a:r>
            <a:r>
              <a:rPr lang="ko-KR" altLang="en-US" dirty="0" smtClean="0"/>
              <a:t>의 언어가 무엇인지 사용되는 </a:t>
            </a:r>
            <a:r>
              <a:rPr lang="en-US" altLang="ko-KR" dirty="0" smtClean="0"/>
              <a:t>Framework(Spring </a:t>
            </a:r>
            <a:r>
              <a:rPr lang="ko-KR" altLang="en-US" dirty="0" err="1" smtClean="0"/>
              <a:t>같은거</a:t>
            </a:r>
            <a:r>
              <a:rPr lang="en-US" altLang="ko-KR" dirty="0" smtClean="0"/>
              <a:t>)</a:t>
            </a:r>
            <a:r>
              <a:rPr lang="ko-KR" altLang="en-US" dirty="0" smtClean="0"/>
              <a:t>인 어떤 것인지 </a:t>
            </a:r>
            <a:r>
              <a:rPr lang="en-US" altLang="ko-KR" dirty="0" smtClean="0"/>
              <a:t>Application </a:t>
            </a:r>
            <a:r>
              <a:rPr lang="ko-KR" altLang="en-US" dirty="0" smtClean="0"/>
              <a:t>구동을 위해서 어떠한 런타임 환경</a:t>
            </a:r>
            <a:r>
              <a:rPr lang="en-US" altLang="ko-KR" dirty="0" smtClean="0"/>
              <a:t>(WAS </a:t>
            </a:r>
            <a:r>
              <a:rPr lang="ko-KR" altLang="en-US" dirty="0" smtClean="0"/>
              <a:t>같은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필요한지를 감지해서 구성을 해 주는 역할을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서비스환경은 </a:t>
            </a:r>
            <a:r>
              <a:rPr lang="en-US" altLang="ko-KR" dirty="0" smtClean="0"/>
              <a:t>DBMS/MQ</a:t>
            </a:r>
            <a:r>
              <a:rPr lang="ko-KR" altLang="en-US" dirty="0" smtClean="0"/>
              <a:t>와 같은 </a:t>
            </a:r>
            <a:r>
              <a:rPr lang="ko-KR" altLang="en-US" dirty="0" err="1" smtClean="0"/>
              <a:t>백엔드의</a:t>
            </a:r>
            <a:r>
              <a:rPr lang="ko-KR" altLang="en-US" dirty="0" smtClean="0"/>
              <a:t> 독립적인 시스템을 </a:t>
            </a:r>
            <a:r>
              <a:rPr lang="ko-KR" altLang="en-US" dirty="0" err="1" smtClean="0"/>
              <a:t>멀티테넌시</a:t>
            </a:r>
            <a:r>
              <a:rPr lang="ko-KR" altLang="en-US" dirty="0" smtClean="0"/>
              <a:t> 또는 전용으로 </a:t>
            </a:r>
            <a:r>
              <a:rPr lang="en-US" altLang="ko-KR" dirty="0" smtClean="0"/>
              <a:t>Application</a:t>
            </a:r>
            <a:r>
              <a:rPr lang="ko-KR" altLang="en-US" dirty="0" smtClean="0"/>
              <a:t>이 연결하여 사용할 수 있게 해주는 바인딩 </a:t>
            </a:r>
            <a:r>
              <a:rPr lang="ko-KR" altLang="en-US" dirty="0" err="1" smtClean="0"/>
              <a:t>매카니즘을</a:t>
            </a:r>
            <a:r>
              <a:rPr lang="ko-KR" altLang="en-US" dirty="0" smtClean="0"/>
              <a:t> 제공해 줍니다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예를 들어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의 경우 </a:t>
            </a:r>
            <a:r>
              <a:rPr lang="en-US" altLang="ko-KR" dirty="0" smtClean="0"/>
              <a:t>Open PaaS</a:t>
            </a:r>
            <a:r>
              <a:rPr lang="ko-KR" altLang="en-US" dirty="0" smtClean="0"/>
              <a:t>에서의 </a:t>
            </a:r>
            <a:r>
              <a:rPr lang="en-US" altLang="ko-KR" dirty="0" smtClean="0"/>
              <a:t>Provisioning </a:t>
            </a:r>
            <a:r>
              <a:rPr lang="ko-KR" altLang="en-US" dirty="0" smtClean="0"/>
              <a:t>과정을 통해 </a:t>
            </a:r>
            <a:r>
              <a:rPr lang="en-US" altLang="ko-KR" dirty="0" smtClean="0"/>
              <a:t>Application </a:t>
            </a:r>
            <a:r>
              <a:rPr lang="ko-KR" altLang="en-US" dirty="0" smtClean="0"/>
              <a:t>전용 </a:t>
            </a:r>
            <a:r>
              <a:rPr lang="en-US" altLang="ko-KR" dirty="0" smtClean="0"/>
              <a:t>Database</a:t>
            </a:r>
            <a:r>
              <a:rPr lang="ko-KR" altLang="en-US" dirty="0" smtClean="0"/>
              <a:t>를 생성</a:t>
            </a:r>
            <a:r>
              <a:rPr lang="en-US" altLang="ko-KR" dirty="0" smtClean="0"/>
              <a:t>(Open PaaS</a:t>
            </a:r>
            <a:r>
              <a:rPr lang="ko-KR" altLang="en-US" dirty="0" smtClean="0"/>
              <a:t>에서는 이것을 </a:t>
            </a:r>
            <a:r>
              <a:rPr lang="en-US" altLang="ko-KR" dirty="0" smtClean="0"/>
              <a:t>Service Instance</a:t>
            </a:r>
            <a:r>
              <a:rPr lang="ko-KR" altLang="en-US" dirty="0" smtClean="0"/>
              <a:t>를 만든다고 표현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하고 </a:t>
            </a:r>
            <a:r>
              <a:rPr lang="en-US" altLang="ko-KR" dirty="0" smtClean="0"/>
              <a:t>Binding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과정을 통해 접속계정 정보를 </a:t>
            </a:r>
            <a:r>
              <a:rPr lang="en-US" altLang="ko-KR" baseline="0" dirty="0" smtClean="0"/>
              <a:t>VCAP_SERVICE</a:t>
            </a:r>
            <a:r>
              <a:rPr lang="ko-KR" altLang="en-US" baseline="0" dirty="0" smtClean="0"/>
              <a:t>라는 환경변수 형태로 제공해서 </a:t>
            </a:r>
            <a:r>
              <a:rPr lang="en-US" altLang="ko-KR" baseline="0" dirty="0" smtClean="0"/>
              <a:t>Application</a:t>
            </a:r>
            <a:r>
              <a:rPr lang="ko-KR" altLang="en-US" baseline="0" dirty="0" smtClean="0"/>
              <a:t>에서 별도의 </a:t>
            </a:r>
            <a:r>
              <a:rPr lang="en-US" altLang="ko-KR" baseline="0" dirty="0" smtClean="0"/>
              <a:t>DBMS </a:t>
            </a:r>
            <a:r>
              <a:rPr lang="ko-KR" altLang="en-US" baseline="0" dirty="0" smtClean="0"/>
              <a:t>설치나 설정이 필요 없이 즉시 사용 가능하도록 해 줍니다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234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>
              <a:latin typeface="+mj-lt"/>
            </a:endParaRPr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38DBEA-12D5-46A2-848F-A137CB12B181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18366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실행환경이라고 하는 것은 배포된 </a:t>
            </a:r>
            <a:r>
              <a:rPr lang="en-US" altLang="ko-KR" dirty="0" smtClean="0"/>
              <a:t>Application</a:t>
            </a:r>
            <a:r>
              <a:rPr lang="ko-KR" altLang="en-US" dirty="0" smtClean="0"/>
              <a:t>을 구동하기 위한 환경을 생성하고 </a:t>
            </a:r>
            <a:r>
              <a:rPr lang="en-US" altLang="ko-KR" dirty="0" smtClean="0"/>
              <a:t>Start </a:t>
            </a:r>
            <a:r>
              <a:rPr lang="ko-KR" altLang="en-US" dirty="0" smtClean="0"/>
              <a:t>시키고 기타 관리기능을 수행하는 </a:t>
            </a:r>
            <a:r>
              <a:rPr lang="en-US" altLang="ko-KR" dirty="0" smtClean="0"/>
              <a:t>Open PaaS</a:t>
            </a:r>
            <a:r>
              <a:rPr lang="ko-KR" altLang="en-US" dirty="0" smtClean="0"/>
              <a:t>의 여러 </a:t>
            </a:r>
            <a:r>
              <a:rPr lang="en-US" altLang="ko-KR" dirty="0" smtClean="0"/>
              <a:t>Component</a:t>
            </a:r>
            <a:r>
              <a:rPr lang="ko-KR" altLang="en-US" dirty="0" smtClean="0"/>
              <a:t>를 통틀어서</a:t>
            </a:r>
            <a:r>
              <a:rPr lang="ko-KR" altLang="en-US" baseline="0" dirty="0" smtClean="0"/>
              <a:t> 의미하는 것입니다</a:t>
            </a:r>
            <a:r>
              <a:rPr lang="en-US" altLang="ko-KR" baseline="0" dirty="0" smtClean="0"/>
              <a:t>. Open PaaS Architecture</a:t>
            </a:r>
            <a:r>
              <a:rPr lang="ko-KR" altLang="en-US" baseline="0" dirty="0" smtClean="0"/>
              <a:t>는 앞 세션에서 발표를 했으므로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여기서는 </a:t>
            </a:r>
            <a:r>
              <a:rPr lang="en-US" altLang="ko-KR" baseline="0" dirty="0" smtClean="0"/>
              <a:t>Application </a:t>
            </a:r>
            <a:r>
              <a:rPr lang="ko-KR" altLang="en-US" baseline="0" dirty="0" smtClean="0"/>
              <a:t>구동 프로세스 관점에서 말씀을 드리겠습니다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개발자나 운영자가 </a:t>
            </a:r>
            <a:r>
              <a:rPr lang="en-US" altLang="ko-KR" baseline="0" dirty="0" smtClean="0"/>
              <a:t>Application</a:t>
            </a:r>
            <a:r>
              <a:rPr lang="ko-KR" altLang="en-US" baseline="0" dirty="0" smtClean="0"/>
              <a:t>을 </a:t>
            </a:r>
            <a:r>
              <a:rPr lang="en-US" altLang="ko-KR" baseline="0" dirty="0" smtClean="0"/>
              <a:t>Open PaaS</a:t>
            </a:r>
            <a:r>
              <a:rPr lang="ko-KR" altLang="en-US" baseline="0" dirty="0" smtClean="0"/>
              <a:t>로 배포하면 그 결과물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자바의 경우는 </a:t>
            </a:r>
            <a:r>
              <a:rPr lang="en-US" altLang="ko-KR" baseline="0" dirty="0" smtClean="0"/>
              <a:t>WAR File)</a:t>
            </a:r>
            <a:r>
              <a:rPr lang="ko-KR" altLang="en-US" baseline="0" dirty="0" smtClean="0"/>
              <a:t>이 </a:t>
            </a:r>
            <a:r>
              <a:rPr lang="en-US" altLang="ko-KR" baseline="0" dirty="0" smtClean="0"/>
              <a:t>Upload</a:t>
            </a:r>
            <a:r>
              <a:rPr lang="ko-KR" altLang="en-US" baseline="0" dirty="0" smtClean="0"/>
              <a:t>가 되고 </a:t>
            </a:r>
            <a:r>
              <a:rPr lang="en-US" altLang="ko-KR" baseline="0" dirty="0" smtClean="0"/>
              <a:t>Staging</a:t>
            </a:r>
            <a:r>
              <a:rPr lang="ko-KR" altLang="en-US" baseline="0" dirty="0" smtClean="0"/>
              <a:t>이라는 과정이 시작됩니다</a:t>
            </a:r>
            <a:r>
              <a:rPr lang="en-US" altLang="ko-KR" baseline="0" dirty="0" smtClean="0"/>
              <a:t>. Staging</a:t>
            </a:r>
            <a:r>
              <a:rPr lang="ko-KR" altLang="en-US" baseline="0" dirty="0" smtClean="0"/>
              <a:t>에서 </a:t>
            </a:r>
            <a:r>
              <a:rPr lang="en-US" altLang="ko-KR" baseline="0" dirty="0" smtClean="0"/>
              <a:t>Application</a:t>
            </a:r>
            <a:r>
              <a:rPr lang="ko-KR" altLang="en-US" baseline="0" dirty="0" smtClean="0"/>
              <a:t>의 속성과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구동에 필요한 것들이 자동으로 감지가 되고 다운로드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복사 등을 이용하여 이것들을 가져온 후 구성이 되고 이것을 </a:t>
            </a:r>
            <a:r>
              <a:rPr lang="en-US" altLang="ko-KR" baseline="0" dirty="0" smtClean="0"/>
              <a:t>Open PaaS</a:t>
            </a:r>
            <a:r>
              <a:rPr lang="ko-KR" altLang="en-US" baseline="0" dirty="0" smtClean="0"/>
              <a:t>에서는 </a:t>
            </a:r>
            <a:r>
              <a:rPr lang="en-US" altLang="ko-KR" baseline="0" dirty="0" smtClean="0"/>
              <a:t>Application Instance</a:t>
            </a:r>
            <a:r>
              <a:rPr lang="ko-KR" altLang="en-US" baseline="0" dirty="0" smtClean="0"/>
              <a:t>라고 합니다</a:t>
            </a:r>
            <a:r>
              <a:rPr lang="en-US" altLang="ko-KR" baseline="0" dirty="0" smtClean="0"/>
              <a:t>. Application</a:t>
            </a:r>
            <a:r>
              <a:rPr lang="ko-KR" altLang="en-US" baseline="0" dirty="0" smtClean="0"/>
              <a:t>이 </a:t>
            </a:r>
            <a:r>
              <a:rPr lang="en-US" altLang="ko-KR" baseline="0" dirty="0" smtClean="0"/>
              <a:t>Start</a:t>
            </a:r>
            <a:r>
              <a:rPr lang="ko-KR" altLang="en-US" baseline="0" dirty="0" smtClean="0"/>
              <a:t>가 되면 </a:t>
            </a:r>
            <a:r>
              <a:rPr lang="en-US" altLang="ko-KR" baseline="0" dirty="0" smtClean="0"/>
              <a:t>Open PaaS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DNS </a:t>
            </a:r>
            <a:r>
              <a:rPr lang="ko-KR" altLang="en-US" baseline="0" dirty="0" smtClean="0"/>
              <a:t>정보가 </a:t>
            </a:r>
            <a:r>
              <a:rPr lang="en-US" altLang="ko-KR" baseline="0" dirty="0" smtClean="0"/>
              <a:t>Update</a:t>
            </a:r>
            <a:r>
              <a:rPr lang="ko-KR" altLang="en-US" baseline="0" dirty="0" smtClean="0"/>
              <a:t>가 되고 상태정보가 바뀌면서 외부에서 </a:t>
            </a:r>
            <a:r>
              <a:rPr lang="en-US" altLang="ko-KR" baseline="0" dirty="0" smtClean="0"/>
              <a:t>Application Access</a:t>
            </a:r>
            <a:r>
              <a:rPr lang="ko-KR" altLang="en-US" baseline="0" dirty="0" smtClean="0"/>
              <a:t>가 가능해지게 됩니다</a:t>
            </a:r>
            <a:r>
              <a:rPr lang="en-US" altLang="ko-KR" baseline="0" dirty="0" smtClean="0"/>
              <a:t>. Staging </a:t>
            </a:r>
            <a:r>
              <a:rPr lang="ko-KR" altLang="en-US" baseline="0" dirty="0" smtClean="0"/>
              <a:t>과정에서 핵심적인 역할을 하는 것이 </a:t>
            </a:r>
            <a:r>
              <a:rPr lang="en-US" altLang="ko-KR" baseline="0" dirty="0" err="1" smtClean="0"/>
              <a:t>Buildpack</a:t>
            </a:r>
            <a:r>
              <a:rPr lang="ko-KR" altLang="en-US" baseline="0" dirty="0" smtClean="0"/>
              <a:t>인데 이에 대해서는 이어서 자세한 설명을 드리겠습니다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83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Staging </a:t>
            </a:r>
            <a:r>
              <a:rPr lang="ko-KR" altLang="en-US" dirty="0" smtClean="0"/>
              <a:t>과정을 통해 만들어지는 </a:t>
            </a:r>
            <a:r>
              <a:rPr lang="en-US" altLang="ko-KR" dirty="0" smtClean="0"/>
              <a:t>Application Instance</a:t>
            </a:r>
            <a:r>
              <a:rPr lang="ko-KR" altLang="en-US" dirty="0" smtClean="0"/>
              <a:t>의 구조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Buildpack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동작방식 상세 설명</a:t>
            </a:r>
            <a:r>
              <a:rPr lang="en-US" altLang="ko-KR" dirty="0" smtClean="0"/>
              <a:t>...</a:t>
            </a:r>
            <a:r>
              <a:rPr lang="en-US" altLang="ko-KR" dirty="0" err="1" smtClean="0"/>
              <a:t>eGov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Buildpack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기반의 설명</a:t>
            </a:r>
            <a:r>
              <a:rPr lang="en-US" altLang="ko-KR" baseline="0" dirty="0" smtClean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271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2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D:\크로센트_PPT\20121031_서울시\자료\배경01.pn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81050" y="1138226"/>
            <a:ext cx="8401050" cy="2955821"/>
          </a:xfrm>
          <a:prstGeom prst="rect">
            <a:avLst/>
          </a:prstGeom>
          <a:noFill/>
        </p:spPr>
      </p:pic>
      <p:sp>
        <p:nvSpPr>
          <p:cNvPr id="30" name="Rectangle 3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261047" y="2533401"/>
            <a:ext cx="5389004" cy="663575"/>
          </a:xfrm>
          <a:prstGeom prst="rect">
            <a:avLst/>
          </a:prstGeom>
          <a:ln/>
        </p:spPr>
        <p:txBody>
          <a:bodyPr anchor="ctr"/>
          <a:lstStyle>
            <a:lvl1pPr algn="ctr">
              <a:buNone/>
              <a:defRPr sz="2400"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026" name="Picture 2" descr="D:\크로센트_PPT\20121031_서울시\자료\배경0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751" y="4214819"/>
            <a:ext cx="2621599" cy="2851740"/>
          </a:xfrm>
          <a:prstGeom prst="rect">
            <a:avLst/>
          </a:prstGeom>
          <a:noFill/>
        </p:spPr>
      </p:pic>
      <p:sp>
        <p:nvSpPr>
          <p:cNvPr id="29" name="Rectangle 38"/>
          <p:cNvSpPr>
            <a:spLocks noGrp="1" noChangeArrowheads="1"/>
          </p:cNvSpPr>
          <p:nvPr>
            <p:ph type="ctrTitle" sz="quarter"/>
          </p:nvPr>
        </p:nvSpPr>
        <p:spPr>
          <a:xfrm>
            <a:off x="0" y="1301715"/>
            <a:ext cx="9906000" cy="1114895"/>
          </a:xfrm>
          <a:ln w="9525"/>
        </p:spPr>
        <p:txBody>
          <a:bodyPr anchor="ctr"/>
          <a:lstStyle>
            <a:lvl1pPr algn="ctr">
              <a:defRPr sz="2800"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77701" y="192295"/>
            <a:ext cx="800374" cy="638356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 userDrawn="1"/>
        </p:nvGrpSpPr>
        <p:grpSpPr>
          <a:xfrm>
            <a:off x="475697" y="164226"/>
            <a:ext cx="1487574" cy="694495"/>
            <a:chOff x="5240581" y="2458479"/>
            <a:chExt cx="1973609" cy="950983"/>
          </a:xfrm>
        </p:grpSpPr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885"/>
            <a:stretch/>
          </p:blipFill>
          <p:spPr>
            <a:xfrm>
              <a:off x="6348172" y="2533869"/>
              <a:ext cx="866018" cy="800202"/>
            </a:xfrm>
            <a:prstGeom prst="rect">
              <a:avLst/>
            </a:prstGeom>
          </p:spPr>
        </p:pic>
        <p:pic>
          <p:nvPicPr>
            <p:cNvPr id="10" name="Picture 2" descr="https://encrypted-tbn2.gstatic.com/images?q=tbn:ANd9GcSU7w3bDQczyB1f1B0iIZlNW79C1quSTg0aOjfHJhSsysdccjK4wg"/>
            <p:cNvPicPr>
              <a:picLocks noChangeAspect="1" noChangeArrowheads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0581" y="2458479"/>
              <a:ext cx="985407" cy="950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표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9002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0107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-78365" y="1803755"/>
            <a:ext cx="1011418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1688" eaLnBrk="0" latinLnBrk="0" hangingPunct="0">
              <a:defRPr/>
            </a:pPr>
            <a:r>
              <a:rPr lang="en-US" altLang="ko-KR" sz="2900" b="1" spc="-50" dirty="0" err="1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eGovframe</a:t>
            </a:r>
            <a:r>
              <a:rPr lang="en-US" altLang="ko-KR" sz="29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ko-KR" altLang="en-US" sz="29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실행환경 기반의 </a:t>
            </a:r>
            <a:r>
              <a:rPr lang="en-US" altLang="ko-KR" sz="29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Open PaaS Application </a:t>
            </a:r>
            <a:r>
              <a:rPr lang="ko-KR" altLang="en-US" sz="29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실행</a:t>
            </a:r>
            <a:endParaRPr lang="ko-KR" altLang="ko-KR" sz="29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193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 userDrawn="1"/>
        </p:nvSpPr>
        <p:spPr>
          <a:xfrm>
            <a:off x="56456" y="80628"/>
            <a:ext cx="9849544" cy="540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R="0" lvl="0" indent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HY견명조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56456" y="6453336"/>
            <a:ext cx="9793088" cy="32403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0472" y="764704"/>
            <a:ext cx="9469052" cy="12961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40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defRPr sz="140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defRPr sz="140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defRPr sz="140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92460" y="6489340"/>
            <a:ext cx="396404" cy="288032"/>
          </a:xfrm>
          <a:prstGeom prst="rect">
            <a:avLst/>
          </a:prstGeom>
          <a:noFill/>
          <a:ln w="9525" algn="ctr">
            <a:noFill/>
            <a:miter lim="800000"/>
            <a:headEnd/>
            <a:tailEnd type="none" w="sm" len="sm"/>
          </a:ln>
          <a:effectLst/>
        </p:spPr>
        <p:txBody>
          <a:bodyPr wrap="none" anchor="ctr">
            <a:no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</a:pPr>
            <a:fld id="{0A3246D3-6E8C-4F63-91EA-37B754E898D4}" type="slidenum">
              <a:rPr kumimoji="0" lang="en-US" altLang="ko-KR" sz="800">
                <a:solidFill>
                  <a:schemeClr val="bg1"/>
                </a:solidFill>
                <a:latin typeface="Verdana" pitchFamily="34" charset="0"/>
                <a:ea typeface="굴림" charset="-127"/>
              </a:rPr>
              <a:pPr algn="ctr" fontAlgn="auto">
                <a:spcBef>
                  <a:spcPct val="50000"/>
                </a:spcBef>
                <a:spcAft>
                  <a:spcPts val="0"/>
                </a:spcAft>
              </a:pPr>
              <a:t>‹#›</a:t>
            </a:fld>
            <a:endParaRPr kumimoji="0" lang="en-US" altLang="ko-KR" sz="800" dirty="0">
              <a:solidFill>
                <a:schemeClr val="bg1"/>
              </a:solidFill>
              <a:latin typeface="Verdana" pitchFamily="34" charset="0"/>
              <a:ea typeface="굴림" charset="-127"/>
            </a:endParaRPr>
          </a:p>
        </p:txBody>
      </p:sp>
      <p:sp>
        <p:nvSpPr>
          <p:cNvPr id="10" name="Line 10"/>
          <p:cNvSpPr>
            <a:spLocks noChangeShapeType="1"/>
          </p:cNvSpPr>
          <p:nvPr userDrawn="1"/>
        </p:nvSpPr>
        <p:spPr bwMode="auto">
          <a:xfrm>
            <a:off x="488504" y="6525343"/>
            <a:ext cx="0" cy="216025"/>
          </a:xfrm>
          <a:prstGeom prst="line">
            <a:avLst/>
          </a:prstGeom>
          <a:noFill/>
          <a:ln w="6350">
            <a:solidFill>
              <a:schemeClr val="bg1"/>
            </a:solidFill>
            <a:prstDash val="sysDot"/>
            <a:round/>
            <a:headEnd/>
            <a:tailEnd type="none" w="sm" len="sm"/>
          </a:ln>
          <a:effectLst/>
        </p:spPr>
        <p:txBody>
          <a:bodyPr wrap="none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800" dirty="0">
              <a:solidFill>
                <a:schemeClr val="bg1"/>
              </a:solidFill>
              <a:latin typeface="Georgia"/>
              <a:ea typeface="HY견명조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524508" y="6525344"/>
            <a:ext cx="3960440" cy="216024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ko-KR" altLang="en-US" sz="800" b="0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세상을 담는 플랫폼을 만든다</a:t>
            </a:r>
            <a:r>
              <a:rPr lang="en-US" altLang="ko-KR" sz="800" b="0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ko-KR" altLang="en-US" sz="800" b="0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800" b="0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–  BD Inc.</a:t>
            </a:r>
            <a:endParaRPr lang="ko-KR" altLang="en-US" sz="800" b="0" baseline="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56456" y="6417332"/>
            <a:ext cx="9793088" cy="7200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accent1">
                  <a:lumMod val="5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472" y="152636"/>
            <a:ext cx="6984776" cy="468052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  <a:cs typeface="Helvetic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1" name="Picture 2" descr="C:\Users\KCLEE\AppData\Local\Microsoft\Windows\Temporary Internet Files\Content.Outlook\FU5PTEZY\BD_larg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500" y="6515819"/>
            <a:ext cx="330990" cy="25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364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BD72-C6E0-4A99-9BB7-01F36B3FEBF7}" type="datetimeFigureOut">
              <a:rPr lang="ko-KR" altLang="en-US" smtClean="0"/>
              <a:t>2015-09-09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A509-08FB-4D33-AF98-4C06DC30ED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832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BD72-C6E0-4A99-9BB7-01F36B3FEBF7}" type="datetimeFigureOut">
              <a:rPr lang="ko-KR" altLang="en-US" smtClean="0"/>
              <a:t>2015-09-09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A509-08FB-4D33-AF98-4C06DC30ED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643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BD72-C6E0-4A99-9BB7-01F36B3FEBF7}" type="datetimeFigureOut">
              <a:rPr lang="ko-KR" altLang="en-US" smtClean="0"/>
              <a:t>2015-09-09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A509-08FB-4D33-AF98-4C06DC30ED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584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BD72-C6E0-4A99-9BB7-01F36B3FEBF7}" type="datetimeFigureOut">
              <a:rPr lang="ko-KR" altLang="en-US" smtClean="0"/>
              <a:t>2015-09-09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A509-08FB-4D33-AF98-4C06DC30ED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0869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BD72-C6E0-4A99-9BB7-01F36B3FEBF7}" type="datetimeFigureOut">
              <a:rPr lang="ko-KR" altLang="en-US" smtClean="0"/>
              <a:t>2015-09-09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A509-08FB-4D33-AF98-4C06DC30ED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4687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BD72-C6E0-4A99-9BB7-01F36B3FEBF7}" type="datetimeFigureOut">
              <a:rPr lang="ko-KR" altLang="en-US" smtClean="0"/>
              <a:t>2015-09-09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A509-08FB-4D33-AF98-4C06DC30ED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04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525" y="-9525"/>
            <a:ext cx="9925050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85"/>
          <a:stretch/>
        </p:blipFill>
        <p:spPr>
          <a:xfrm>
            <a:off x="915621" y="6282780"/>
            <a:ext cx="526668" cy="486642"/>
          </a:xfrm>
          <a:prstGeom prst="rect">
            <a:avLst/>
          </a:prstGeom>
        </p:spPr>
      </p:pic>
      <p:pic>
        <p:nvPicPr>
          <p:cNvPr id="9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6495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BD72-C6E0-4A99-9BB7-01F36B3FEBF7}" type="datetimeFigureOut">
              <a:rPr lang="ko-KR" altLang="en-US" smtClean="0"/>
              <a:t>2015-09-09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A509-08FB-4D33-AF98-4C06DC30ED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3584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BD72-C6E0-4A99-9BB7-01F36B3FEBF7}" type="datetimeFigureOut">
              <a:rPr lang="ko-KR" altLang="en-US" smtClean="0"/>
              <a:t>2015-09-09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A509-08FB-4D33-AF98-4C06DC30ED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0485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BD72-C6E0-4A99-9BB7-01F36B3FEBF7}" type="datetimeFigureOut">
              <a:rPr lang="ko-KR" altLang="en-US" smtClean="0"/>
              <a:t>2015-09-09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A509-08FB-4D33-AF98-4C06DC30ED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6750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BD72-C6E0-4A99-9BB7-01F36B3FEBF7}" type="datetimeFigureOut">
              <a:rPr lang="ko-KR" altLang="en-US" smtClean="0"/>
              <a:t>2015-09-09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A509-08FB-4D33-AF98-4C06DC30ED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8482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BD72-C6E0-4A99-9BB7-01F36B3FEBF7}" type="datetimeFigureOut">
              <a:rPr lang="ko-KR" altLang="en-US" smtClean="0"/>
              <a:t>2015-09-09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A509-08FB-4D33-AF98-4C06DC30ED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710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85"/>
          <a:stretch/>
        </p:blipFill>
        <p:spPr>
          <a:xfrm>
            <a:off x="915621" y="6282780"/>
            <a:ext cx="526668" cy="486642"/>
          </a:xfrm>
          <a:prstGeom prst="rect">
            <a:avLst/>
          </a:prstGeom>
        </p:spPr>
      </p:pic>
      <p:pic>
        <p:nvPicPr>
          <p:cNvPr id="9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5"/>
          <p:cNvSpPr txBox="1">
            <a:spLocks noChangeArrowheads="1"/>
          </p:cNvSpPr>
          <p:nvPr userDrawn="1"/>
        </p:nvSpPr>
        <p:spPr bwMode="auto">
          <a:xfrm>
            <a:off x="766763" y="2571750"/>
            <a:ext cx="8372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97999D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eaLnBrk="0" latinLnBrk="0" hangingPunct="0"/>
            <a:r>
              <a:rPr lang="en-US" altLang="ko-KR" sz="3600">
                <a:solidFill>
                  <a:srgbClr val="191919"/>
                </a:solidFill>
                <a:latin typeface="Arial" pitchFamily="34" charset="0"/>
                <a:ea typeface="나눔고딕" pitchFamily="50" charset="-127"/>
                <a:cs typeface="Arial" pitchFamily="34" charset="0"/>
              </a:rPr>
              <a:t>1. Please enter the main title here</a:t>
            </a: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690830"/>
            <a:ext cx="9906000" cy="0"/>
          </a:xfrm>
          <a:prstGeom prst="line">
            <a:avLst/>
          </a:prstGeom>
          <a:ln w="19050">
            <a:solidFill>
              <a:srgbClr val="B4100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85"/>
          <a:stretch/>
        </p:blipFill>
        <p:spPr>
          <a:xfrm>
            <a:off x="915621" y="6282780"/>
            <a:ext cx="526668" cy="486642"/>
          </a:xfrm>
          <a:prstGeom prst="rect">
            <a:avLst/>
          </a:prstGeom>
        </p:spPr>
      </p:pic>
      <p:pic>
        <p:nvPicPr>
          <p:cNvPr id="12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7"/>
          <p:cNvSpPr>
            <a:spLocks noChangeArrowheads="1"/>
          </p:cNvSpPr>
          <p:nvPr userDrawn="1"/>
        </p:nvSpPr>
        <p:spPr bwMode="auto">
          <a:xfrm>
            <a:off x="4414838" y="6561138"/>
            <a:ext cx="1074737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fld id="{80731AF9-71A4-4FD1-9B68-B05206C50A84}" type="slidenum">
              <a:rPr lang="en-US" altLang="ko-KR" sz="100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</a:rPr>
              <a:pPr algn="ctr">
                <a:defRPr/>
              </a:pPr>
              <a:t>‹#›</a:t>
            </a:fld>
            <a:endParaRPr lang="en-US" altLang="ko-KR" sz="1000" dirty="0">
              <a:solidFill>
                <a:srgbClr val="5F5F5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436563" y="132725"/>
            <a:ext cx="9052941" cy="579487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0" y="690830"/>
            <a:ext cx="9906000" cy="0"/>
          </a:xfrm>
          <a:prstGeom prst="line">
            <a:avLst/>
          </a:prstGeom>
          <a:ln w="19050">
            <a:solidFill>
              <a:srgbClr val="B4100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436563" y="952184"/>
            <a:ext cx="9052941" cy="5357136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85"/>
          <a:stretch/>
        </p:blipFill>
        <p:spPr>
          <a:xfrm>
            <a:off x="915621" y="6282780"/>
            <a:ext cx="526668" cy="486642"/>
          </a:xfrm>
          <a:prstGeom prst="rect">
            <a:avLst/>
          </a:prstGeom>
        </p:spPr>
      </p:pic>
      <p:pic>
        <p:nvPicPr>
          <p:cNvPr id="17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7"/>
          <p:cNvSpPr>
            <a:spLocks noChangeArrowheads="1"/>
          </p:cNvSpPr>
          <p:nvPr userDrawn="1"/>
        </p:nvSpPr>
        <p:spPr bwMode="auto">
          <a:xfrm>
            <a:off x="4414838" y="6561138"/>
            <a:ext cx="1074737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fld id="{80731AF9-71A4-4FD1-9B68-B05206C50A84}" type="slidenum">
              <a:rPr lang="en-US" altLang="ko-KR" sz="100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</a:rPr>
              <a:pPr algn="ctr">
                <a:defRPr/>
              </a:pPr>
              <a:t>‹#›</a:t>
            </a:fld>
            <a:endParaRPr lang="en-US" altLang="ko-KR" sz="1000" dirty="0">
              <a:solidFill>
                <a:srgbClr val="5F5F5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436563" y="132725"/>
            <a:ext cx="9052941" cy="579487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436563" y="952184"/>
            <a:ext cx="9052941" cy="4493040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442695" y="5495073"/>
            <a:ext cx="9064390" cy="684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0" y="690830"/>
            <a:ext cx="9906000" cy="0"/>
          </a:xfrm>
          <a:prstGeom prst="line">
            <a:avLst/>
          </a:prstGeom>
          <a:ln w="19050">
            <a:solidFill>
              <a:srgbClr val="B4100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85"/>
          <a:stretch/>
        </p:blipFill>
        <p:spPr>
          <a:xfrm>
            <a:off x="915621" y="6282780"/>
            <a:ext cx="526668" cy="486642"/>
          </a:xfrm>
          <a:prstGeom prst="rect">
            <a:avLst/>
          </a:prstGeom>
        </p:spPr>
      </p:pic>
      <p:pic>
        <p:nvPicPr>
          <p:cNvPr id="17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9563" y="0"/>
            <a:ext cx="7639050" cy="647700"/>
          </a:xfrm>
        </p:spPr>
        <p:txBody>
          <a:bodyPr wrap="none"/>
          <a:lstStyle>
            <a:lvl1pPr algn="l"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487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개체 틀 1"/>
          <p:cNvSpPr>
            <a:spLocks noGrp="1"/>
          </p:cNvSpPr>
          <p:nvPr>
            <p:ph type="title"/>
          </p:nvPr>
        </p:nvSpPr>
        <p:spPr bwMode="auto">
          <a:xfrm>
            <a:off x="1202373" y="120867"/>
            <a:ext cx="7549030" cy="591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2" name="Rectangle 107"/>
          <p:cNvSpPr>
            <a:spLocks noChangeArrowheads="1"/>
          </p:cNvSpPr>
          <p:nvPr/>
        </p:nvSpPr>
        <p:spPr bwMode="auto">
          <a:xfrm>
            <a:off x="4414838" y="6561138"/>
            <a:ext cx="1074737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fld id="{80731AF9-71A4-4FD1-9B68-B05206C50A84}" type="slidenum">
              <a:rPr lang="en-US" altLang="ko-KR" sz="100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</a:rPr>
              <a:pPr algn="ctr">
                <a:defRPr/>
              </a:pPr>
              <a:t>‹#›</a:t>
            </a:fld>
            <a:endParaRPr lang="en-US" altLang="ko-KR" sz="1000" dirty="0">
              <a:solidFill>
                <a:srgbClr val="5F5F5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8788" y="120868"/>
            <a:ext cx="9052941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/>
          <a:lstStyle/>
          <a:p>
            <a:pPr algn="ctr" defTabSz="801688" rt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600" b="1" kern="1200" spc="-100" dirty="0" smtClean="0">
              <a:solidFill>
                <a:srgbClr val="AB191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36563" y="132725"/>
            <a:ext cx="9052941" cy="579487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690830"/>
            <a:ext cx="9906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85"/>
          <a:stretch/>
        </p:blipFill>
        <p:spPr>
          <a:xfrm>
            <a:off x="915621" y="6282780"/>
            <a:ext cx="526668" cy="486642"/>
          </a:xfrm>
          <a:prstGeom prst="rect">
            <a:avLst/>
          </a:prstGeom>
        </p:spPr>
      </p:pic>
      <p:pic>
        <p:nvPicPr>
          <p:cNvPr id="1026" name="Picture 2" descr="https://encrypted-tbn2.gstatic.com/images?q=tbn:ANd9GcSU7w3bDQczyB1f1B0iIZlNW79C1quSTg0aOjfHJhSsysdccjK4wg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I:\★Clipart★\logo\기관\한국정보화진흥원\영문_상하_A [Converted]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sp>
        <p:nvSpPr>
          <p:cNvPr id="16" name="AutoShape 2"/>
          <p:cNvSpPr>
            <a:spLocks noChangeArrowheads="1"/>
          </p:cNvSpPr>
          <p:nvPr/>
        </p:nvSpPr>
        <p:spPr bwMode="gray">
          <a:xfrm flipH="1">
            <a:off x="287887" y="1520825"/>
            <a:ext cx="9353654" cy="4651375"/>
          </a:xfrm>
          <a:prstGeom prst="roundRect">
            <a:avLst>
              <a:gd name="adj" fmla="val 0"/>
            </a:avLst>
          </a:prstGeom>
          <a:noFill/>
          <a:ln w="12700" algn="ctr">
            <a:noFill/>
            <a:prstDash val="sysDot"/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600" spc="-50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9" name="AutoShape 2"/>
          <p:cNvSpPr>
            <a:spLocks noChangeArrowheads="1"/>
          </p:cNvSpPr>
          <p:nvPr/>
        </p:nvSpPr>
        <p:spPr bwMode="gray">
          <a:xfrm flipH="1">
            <a:off x="287887" y="825501"/>
            <a:ext cx="9353654" cy="443259"/>
          </a:xfrm>
          <a:prstGeom prst="roundRect">
            <a:avLst>
              <a:gd name="adj" fmla="val 0"/>
            </a:avLst>
          </a:prstGeom>
          <a:noFill/>
          <a:ln w="12700" algn="ctr">
            <a:noFill/>
            <a:prstDash val="sysDot"/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600" spc="-50" dirty="0">
              <a:latin typeface="+mn-ea"/>
              <a:ea typeface="+mn-ea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68" r:id="rId1"/>
    <p:sldLayoutId id="2147485516" r:id="rId2"/>
    <p:sldLayoutId id="2147485483" r:id="rId3"/>
    <p:sldLayoutId id="2147485488" r:id="rId4"/>
    <p:sldLayoutId id="2147485486" r:id="rId5"/>
    <p:sldLayoutId id="2147485487" r:id="rId6"/>
    <p:sldLayoutId id="2147485467" r:id="rId7"/>
    <p:sldLayoutId id="2147485490" r:id="rId8"/>
    <p:sldLayoutId id="2147485497" r:id="rId9"/>
    <p:sldLayoutId id="2147485500" r:id="rId10"/>
    <p:sldLayoutId id="2147485514" r:id="rId11"/>
    <p:sldLayoutId id="2147485515" r:id="rId12"/>
    <p:sldLayoutId id="2147485529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2000" b="1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1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1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0BD72-C6E0-4A99-9BB7-01F36B3FEBF7}" type="datetimeFigureOut">
              <a:rPr lang="ko-KR" altLang="en-US" smtClean="0"/>
              <a:t>2015-09-09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BA509-08FB-4D33-AF98-4C06DC30ED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86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8" r:id="rId1"/>
    <p:sldLayoutId id="2147485519" r:id="rId2"/>
    <p:sldLayoutId id="2147485520" r:id="rId3"/>
    <p:sldLayoutId id="2147485521" r:id="rId4"/>
    <p:sldLayoutId id="2147485522" r:id="rId5"/>
    <p:sldLayoutId id="2147485523" r:id="rId6"/>
    <p:sldLayoutId id="2147485524" r:id="rId7"/>
    <p:sldLayoutId id="2147485525" r:id="rId8"/>
    <p:sldLayoutId id="2147485526" r:id="rId9"/>
    <p:sldLayoutId id="2147485527" r:id="rId10"/>
    <p:sldLayoutId id="2147485528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1.jpeg"/><Relationship Id="rId7" Type="http://schemas.microsoft.com/office/2007/relationships/hdphoto" Target="../media/hdphoto2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9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246381" cy="1067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7491714" y="2760857"/>
            <a:ext cx="3535680" cy="100164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나눔고딕" pitchFamily="50" charset="-127"/>
                <a:cs typeface="+mj-cs"/>
              </a:rPr>
              <a:t>㈜</a:t>
            </a:r>
            <a:r>
              <a:rPr kumimoji="0" lang="ko-KR" altLang="en-US" sz="1600" b="1" dirty="0" smtClean="0">
                <a:latin typeface="+mn-lt"/>
                <a:ea typeface="나눔고딕" pitchFamily="50" charset="-127"/>
                <a:cs typeface="+mj-cs"/>
              </a:rPr>
              <a:t>비</a:t>
            </a:r>
            <a:r>
              <a:rPr kumimoji="0" lang="ko-KR" altLang="en-US" sz="1600" b="1" dirty="0">
                <a:latin typeface="+mn-lt"/>
                <a:ea typeface="나눔고딕" pitchFamily="50" charset="-127"/>
                <a:cs typeface="+mj-cs"/>
              </a:rPr>
              <a:t>디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나눔고딕" pitchFamily="50" charset="-127"/>
                <a:cs typeface="+mj-cs"/>
              </a:rPr>
              <a:t/>
            </a:r>
            <a:b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나눔고딕" pitchFamily="50" charset="-127"/>
                <a:cs typeface="+mj-cs"/>
              </a:rPr>
            </a:br>
            <a:r>
              <a:rPr kumimoji="0" lang="ko-KR" altLang="en-US" sz="1600" b="1" dirty="0" smtClean="0">
                <a:latin typeface="+mn-lt"/>
                <a:ea typeface="나눔고딕" pitchFamily="50" charset="-127"/>
                <a:cs typeface="+mj-cs"/>
              </a:rPr>
              <a:t>현재욱 이사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나눔고딕" pitchFamily="50" charset="-127"/>
              <a:cs typeface="+mj-cs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1353" y="2730471"/>
            <a:ext cx="7549030" cy="59134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dirty="0" smtClean="0">
                <a:latin typeface="+mn-lt"/>
                <a:ea typeface="나눔고딕" pitchFamily="50" charset="-127"/>
                <a:cs typeface="+mj-cs"/>
              </a:rPr>
              <a:t>2015.9.18 </a:t>
            </a:r>
            <a:r>
              <a:rPr kumimoji="0" lang="en-US" altLang="ko-KR" sz="1600" b="1" dirty="0" smtClean="0">
                <a:latin typeface="+mn-lt"/>
                <a:ea typeface="나눔고딕" pitchFamily="50" charset="-127"/>
                <a:cs typeface="+mj-cs"/>
              </a:rPr>
              <a:t>(</a:t>
            </a:r>
            <a:r>
              <a:rPr kumimoji="0" lang="ko-KR" altLang="en-US" sz="1600" b="1" dirty="0" smtClean="0">
                <a:latin typeface="+mn-lt"/>
                <a:ea typeface="나눔고딕" pitchFamily="50" charset="-127"/>
                <a:cs typeface="+mj-cs"/>
              </a:rPr>
              <a:t>금</a:t>
            </a:r>
            <a:r>
              <a:rPr kumimoji="0" lang="en-US" altLang="ko-KR" sz="1600" b="1" dirty="0" smtClean="0">
                <a:latin typeface="+mn-lt"/>
                <a:ea typeface="나눔고딕" pitchFamily="50" charset="-127"/>
                <a:cs typeface="+mj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나눔고딕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3871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en-US" altLang="ko-KR" sz="2300" b="1" dirty="0" smtClean="0">
                <a:solidFill>
                  <a:schemeClr val="tx2"/>
                </a:solidFill>
              </a:rPr>
              <a:t>5. </a:t>
            </a:r>
            <a:r>
              <a:rPr kumimoji="0" lang="ko-KR" altLang="en-US" sz="2300" b="1" dirty="0" smtClean="0">
                <a:solidFill>
                  <a:schemeClr val="tx2"/>
                </a:solidFill>
              </a:rPr>
              <a:t>베타버전 지원범위 및 </a:t>
            </a:r>
            <a:r>
              <a:rPr kumimoji="0" lang="en-US" altLang="ko-KR" sz="2300" b="1" dirty="0" err="1" smtClean="0">
                <a:solidFill>
                  <a:schemeClr val="tx2"/>
                </a:solidFill>
              </a:rPr>
              <a:t>Buildpack</a:t>
            </a:r>
            <a:r>
              <a:rPr kumimoji="0" lang="en-US" altLang="ko-KR" sz="2300" b="1" dirty="0" smtClean="0">
                <a:solidFill>
                  <a:schemeClr val="tx2"/>
                </a:solidFill>
              </a:rPr>
              <a:t> </a:t>
            </a:r>
            <a:r>
              <a:rPr kumimoji="0" lang="ko-KR" altLang="en-US" sz="2300" b="1" dirty="0" smtClean="0">
                <a:solidFill>
                  <a:schemeClr val="tx2"/>
                </a:solidFill>
              </a:rPr>
              <a:t>추가 방법</a:t>
            </a:r>
            <a:endParaRPr kumimoji="0" lang="ko-KR" altLang="en-US" sz="2300" b="1" dirty="0" smtClean="0">
              <a:solidFill>
                <a:schemeClr val="tx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000" y="890608"/>
            <a:ext cx="3112163" cy="18383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46" y="887096"/>
            <a:ext cx="2515458" cy="18547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935" y="874217"/>
            <a:ext cx="3112163" cy="18524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38" y="2888081"/>
            <a:ext cx="4082600" cy="17430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878" y="2916655"/>
            <a:ext cx="4416220" cy="16859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Shape 3092"/>
          <p:cNvSpPr/>
          <p:nvPr/>
        </p:nvSpPr>
        <p:spPr>
          <a:xfrm>
            <a:off x="283338" y="4801728"/>
            <a:ext cx="3117896" cy="539422"/>
          </a:xfrm>
          <a:prstGeom prst="chevron">
            <a:avLst>
              <a:gd name="adj" fmla="val 19653"/>
            </a:avLst>
          </a:prstGeom>
          <a:solidFill>
            <a:srgbClr val="FABF8E"/>
          </a:solidFill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88900" marR="0" lvl="0" indent="0" algn="ctr" rtl="0">
              <a:lnSpc>
                <a:spcPct val="110000"/>
              </a:lnSpc>
              <a:spcBef>
                <a:spcPts val="0"/>
              </a:spcBef>
              <a:buClr>
                <a:srgbClr val="3271AA"/>
              </a:buClr>
              <a:buSzPct val="25000"/>
              <a:buFont typeface="Noto Symbol"/>
              <a:buNone/>
            </a:pPr>
            <a:r>
              <a:rPr lang="en-US" altLang="ko-KR" sz="1600" b="1" i="0" u="none" strike="noStrike" cap="none" baseline="0" dirty="0" err="1" smtClean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Buildpack</a:t>
            </a:r>
            <a:r>
              <a:rPr lang="ko-KR" altLang="en-US" sz="1600" b="1" i="0" u="none" strike="noStrike" cap="none" baseline="0" dirty="0" smtClean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 검색</a:t>
            </a:r>
            <a:endParaRPr lang="en-US" sz="1600" b="1" i="0" u="none" strike="noStrike" cap="none" baseline="0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16" name="Shape 3093"/>
          <p:cNvSpPr/>
          <p:nvPr/>
        </p:nvSpPr>
        <p:spPr>
          <a:xfrm>
            <a:off x="6503205" y="4808620"/>
            <a:ext cx="3117893" cy="539422"/>
          </a:xfrm>
          <a:prstGeom prst="chevron">
            <a:avLst>
              <a:gd name="adj" fmla="val 19653"/>
            </a:avLst>
          </a:prstGeom>
          <a:solidFill>
            <a:srgbClr val="974806"/>
          </a:solidFill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altLang="ko-KR" sz="1600" b="1" i="0" u="none" strike="noStrike" cap="none" baseline="0" dirty="0" err="1" smtClean="0">
                <a:solidFill>
                  <a:schemeClr val="lt1"/>
                </a:solidFill>
                <a:latin typeface="+mn-ea"/>
                <a:ea typeface="+mn-ea"/>
                <a:cs typeface="Arial"/>
                <a:sym typeface="Arial"/>
              </a:rPr>
              <a:t>Buildpack</a:t>
            </a:r>
            <a:r>
              <a:rPr lang="ko-KR" altLang="en-US" sz="1600" b="1" i="0" u="none" strike="noStrike" cap="none" baseline="0" dirty="0" smtClean="0">
                <a:solidFill>
                  <a:schemeClr val="lt1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sz="1600" b="1" dirty="0" smtClean="0">
                <a:solidFill>
                  <a:schemeClr val="lt1"/>
                </a:solidFill>
                <a:latin typeface="+mn-ea"/>
                <a:ea typeface="+mn-ea"/>
                <a:cs typeface="Arial"/>
                <a:sym typeface="Arial"/>
              </a:rPr>
              <a:t>개발</a:t>
            </a:r>
            <a:r>
              <a:rPr lang="en-US" altLang="ko-KR" sz="1600" b="1" dirty="0" smtClean="0">
                <a:solidFill>
                  <a:schemeClr val="lt1"/>
                </a:solidFill>
                <a:latin typeface="+mn-ea"/>
                <a:ea typeface="+mn-ea"/>
                <a:cs typeface="Arial"/>
                <a:sym typeface="Arial"/>
              </a:rPr>
              <a:t>(Optional)</a:t>
            </a:r>
            <a:endParaRPr lang="en-US" sz="1600" b="1" i="0" u="none" strike="noStrike" cap="none" baseline="0" dirty="0">
              <a:solidFill>
                <a:schemeClr val="lt1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17" name="Shape 3094"/>
          <p:cNvSpPr/>
          <p:nvPr/>
        </p:nvSpPr>
        <p:spPr>
          <a:xfrm>
            <a:off x="3393269" y="4801729"/>
            <a:ext cx="3117893" cy="539422"/>
          </a:xfrm>
          <a:prstGeom prst="chevron">
            <a:avLst>
              <a:gd name="adj" fmla="val 19653"/>
            </a:avLst>
          </a:prstGeom>
          <a:solidFill>
            <a:srgbClr val="E36C09"/>
          </a:solidFill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88900" marR="0" lvl="0" indent="0" algn="ctr" rtl="0">
              <a:lnSpc>
                <a:spcPct val="110000"/>
              </a:lnSpc>
              <a:spcBef>
                <a:spcPts val="0"/>
              </a:spcBef>
              <a:buClr>
                <a:srgbClr val="3271AA"/>
              </a:buClr>
              <a:buSzPct val="25000"/>
              <a:buFont typeface="Noto Symbol"/>
              <a:buNone/>
            </a:pPr>
            <a:r>
              <a:rPr lang="en-US" altLang="ko-KR" sz="1600" b="1" i="0" u="none" strike="noStrike" cap="none" baseline="0" dirty="0" err="1" smtClean="0">
                <a:solidFill>
                  <a:schemeClr val="lt1"/>
                </a:solidFill>
                <a:latin typeface="+mn-ea"/>
                <a:ea typeface="+mn-ea"/>
                <a:cs typeface="Arial"/>
                <a:sym typeface="Arial"/>
              </a:rPr>
              <a:t>Buildpack</a:t>
            </a:r>
            <a:r>
              <a:rPr lang="ko-KR" altLang="en-US" sz="1600" b="1" i="0" u="none" strike="noStrike" cap="none" baseline="0" dirty="0" smtClean="0">
                <a:solidFill>
                  <a:schemeClr val="lt1"/>
                </a:solidFill>
                <a:latin typeface="+mn-ea"/>
                <a:ea typeface="+mn-ea"/>
                <a:cs typeface="Arial"/>
                <a:sym typeface="Arial"/>
              </a:rPr>
              <a:t> 추가</a:t>
            </a:r>
            <a:endParaRPr lang="en-US" sz="1600" b="1" i="0" u="none" strike="noStrike" cap="none" baseline="0" dirty="0">
              <a:solidFill>
                <a:schemeClr val="lt1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19" name="Shape 3063"/>
          <p:cNvSpPr/>
          <p:nvPr/>
        </p:nvSpPr>
        <p:spPr>
          <a:xfrm>
            <a:off x="309096" y="5398690"/>
            <a:ext cx="3000775" cy="693017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 w="9525" cap="flat" cmpd="sng">
            <a:solidFill>
              <a:srgbClr val="3F3F3F"/>
            </a:solidFill>
            <a:prstDash val="dot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92075" marR="0" lvl="0" indent="-92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latin typeface="+mn-ea"/>
                <a:ea typeface="+mn-ea"/>
                <a:cs typeface="Arial"/>
                <a:sym typeface="Arial"/>
              </a:rPr>
              <a:t> Cloud Foundry Community</a:t>
            </a:r>
            <a:endParaRPr lang="en-US" b="0" i="0" u="none" strike="noStrike" cap="none" baseline="0" dirty="0">
              <a:latin typeface="+mn-ea"/>
              <a:ea typeface="+mn-ea"/>
              <a:cs typeface="Arial"/>
              <a:sym typeface="Arial"/>
            </a:endParaRPr>
          </a:p>
          <a:p>
            <a:pPr marL="92075" marR="0" lvl="0" indent="-92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latin typeface="+mn-ea"/>
                <a:ea typeface="+mn-ea"/>
                <a:cs typeface="Arial"/>
                <a:sym typeface="Arial"/>
              </a:rPr>
              <a:t> Third Party </a:t>
            </a:r>
            <a:r>
              <a:rPr lang="en-US" b="0" i="0" u="none" strike="noStrike" cap="none" baseline="0" dirty="0" err="1" smtClean="0">
                <a:latin typeface="+mn-ea"/>
                <a:ea typeface="+mn-ea"/>
                <a:cs typeface="Arial"/>
                <a:sym typeface="Arial"/>
              </a:rPr>
              <a:t>Buildpacks</a:t>
            </a:r>
            <a:endParaRPr lang="en-US" b="0" i="0" u="none" strike="noStrike" cap="none" baseline="0" dirty="0"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20" name="Shape 3063"/>
          <p:cNvSpPr/>
          <p:nvPr/>
        </p:nvSpPr>
        <p:spPr>
          <a:xfrm>
            <a:off x="3436545" y="5396542"/>
            <a:ext cx="3000775" cy="693017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 w="9525" cap="flat" cmpd="sng">
            <a:solidFill>
              <a:srgbClr val="3F3F3F"/>
            </a:solidFill>
            <a:prstDash val="dot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92075" marR="0" lvl="0" indent="-92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en-US" b="0" i="0" u="none" strike="noStrike" cap="none" baseline="0" dirty="0" err="1" smtClean="0">
                <a:latin typeface="+mn-ea"/>
                <a:ea typeface="+mn-ea"/>
                <a:cs typeface="Arial"/>
                <a:sym typeface="Arial"/>
              </a:rPr>
              <a:t>Buildpack</a:t>
            </a:r>
            <a:r>
              <a:rPr lang="en-US" b="0" i="0" u="none" strike="noStrike" cap="none" dirty="0" smtClean="0">
                <a:latin typeface="+mn-ea"/>
                <a:ea typeface="+mn-ea"/>
                <a:cs typeface="Arial"/>
                <a:sym typeface="Arial"/>
              </a:rPr>
              <a:t> Download</a:t>
            </a:r>
            <a:endParaRPr lang="en-US" b="0" i="0" u="none" strike="noStrike" cap="none" baseline="0" dirty="0">
              <a:latin typeface="+mn-ea"/>
              <a:ea typeface="+mn-ea"/>
              <a:cs typeface="Arial"/>
              <a:sym typeface="Arial"/>
            </a:endParaRPr>
          </a:p>
          <a:p>
            <a:pPr marL="92075" marR="0" lvl="0" indent="-92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en-US" b="0" i="0" u="none" strike="noStrike" cap="none" baseline="0" dirty="0" err="1" smtClean="0">
                <a:latin typeface="+mn-ea"/>
                <a:ea typeface="+mn-ea"/>
                <a:cs typeface="Arial"/>
                <a:sym typeface="Arial"/>
              </a:rPr>
              <a:t>Buildpack</a:t>
            </a:r>
            <a:r>
              <a:rPr lang="en-US" b="0" i="0" u="none" strike="noStrike" cap="none" baseline="0" dirty="0" smtClean="0"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b="0" i="0" u="none" strike="noStrike" cap="none" baseline="0" dirty="0" smtClean="0">
                <a:latin typeface="+mn-ea"/>
                <a:ea typeface="+mn-ea"/>
                <a:cs typeface="Arial"/>
                <a:sym typeface="Arial"/>
              </a:rPr>
              <a:t>추가 </a:t>
            </a:r>
            <a:r>
              <a:rPr lang="en-US" altLang="ko-KR" b="0" i="0" u="none" strike="noStrike" cap="none" baseline="0" dirty="0" smtClean="0">
                <a:latin typeface="+mn-ea"/>
                <a:ea typeface="+mn-ea"/>
                <a:cs typeface="Arial"/>
                <a:sym typeface="Arial"/>
              </a:rPr>
              <a:t>to </a:t>
            </a:r>
            <a:r>
              <a:rPr lang="en-US" altLang="ko-KR" dirty="0" smtClean="0">
                <a:latin typeface="+mn-ea"/>
                <a:ea typeface="+mn-ea"/>
                <a:cs typeface="Arial"/>
                <a:sym typeface="Arial"/>
              </a:rPr>
              <a:t>Open PaaS</a:t>
            </a:r>
            <a:endParaRPr lang="en-US" b="0" i="0" u="none" strike="noStrike" cap="none" baseline="0" dirty="0"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21" name="Shape 3063"/>
          <p:cNvSpPr/>
          <p:nvPr/>
        </p:nvSpPr>
        <p:spPr>
          <a:xfrm>
            <a:off x="6538236" y="5394394"/>
            <a:ext cx="3000775" cy="693017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 w="9525" cap="flat" cmpd="sng">
            <a:solidFill>
              <a:srgbClr val="3F3F3F"/>
            </a:solidFill>
            <a:prstDash val="dot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92075" marR="0" lvl="0" indent="-92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latin typeface="+mn-ea"/>
                <a:ea typeface="+mn-ea"/>
                <a:cs typeface="Arial"/>
                <a:sym typeface="Arial"/>
              </a:rPr>
              <a:t> Custom </a:t>
            </a:r>
            <a:r>
              <a:rPr lang="en-US" b="0" i="0" u="none" strike="noStrike" cap="none" baseline="0" dirty="0" err="1" smtClean="0">
                <a:latin typeface="+mn-ea"/>
                <a:ea typeface="+mn-ea"/>
                <a:cs typeface="Arial"/>
                <a:sym typeface="Arial"/>
              </a:rPr>
              <a:t>Buildpack</a:t>
            </a:r>
            <a:r>
              <a:rPr lang="en-US" b="0" i="0" u="none" strike="noStrike" cap="none" dirty="0" smtClean="0"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b="0" i="0" u="none" strike="noStrike" cap="none" dirty="0" smtClean="0">
                <a:latin typeface="+mn-ea"/>
                <a:ea typeface="+mn-ea"/>
                <a:cs typeface="Arial"/>
                <a:sym typeface="Arial"/>
              </a:rPr>
              <a:t>구현</a:t>
            </a:r>
            <a:endParaRPr lang="en-US" b="0" i="0" u="none" strike="noStrike" cap="none" baseline="0" dirty="0">
              <a:latin typeface="+mn-ea"/>
              <a:ea typeface="+mn-ea"/>
              <a:cs typeface="Arial"/>
              <a:sym typeface="Arial"/>
            </a:endParaRPr>
          </a:p>
          <a:p>
            <a:pPr marL="92075" marR="0" lvl="0" indent="-92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en-US" b="0" i="0" u="none" strike="noStrike" cap="none" baseline="0" dirty="0" err="1" smtClean="0">
                <a:latin typeface="+mn-ea"/>
                <a:ea typeface="+mn-ea"/>
                <a:cs typeface="Arial"/>
                <a:sym typeface="Arial"/>
              </a:rPr>
              <a:t>Buildpack</a:t>
            </a:r>
            <a:r>
              <a:rPr lang="en-US" b="0" i="0" u="none" strike="noStrike" cap="none" baseline="0" dirty="0" smtClean="0"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b="0" i="0" u="none" strike="noStrike" cap="none" baseline="0" dirty="0" smtClean="0">
                <a:latin typeface="+mn-ea"/>
                <a:ea typeface="+mn-ea"/>
                <a:cs typeface="Arial"/>
                <a:sym typeface="Arial"/>
              </a:rPr>
              <a:t>추가 </a:t>
            </a:r>
            <a:r>
              <a:rPr lang="en-US" altLang="ko-KR" b="0" i="0" u="none" strike="noStrike" cap="none" baseline="0" dirty="0" smtClean="0">
                <a:latin typeface="+mn-ea"/>
                <a:ea typeface="+mn-ea"/>
                <a:cs typeface="Arial"/>
                <a:sym typeface="Arial"/>
              </a:rPr>
              <a:t>to </a:t>
            </a:r>
            <a:r>
              <a:rPr lang="en-US" altLang="ko-KR" dirty="0" smtClean="0">
                <a:latin typeface="+mn-ea"/>
                <a:ea typeface="+mn-ea"/>
                <a:cs typeface="Arial"/>
                <a:sym typeface="Arial"/>
              </a:rPr>
              <a:t>Open PaaS</a:t>
            </a:r>
            <a:endParaRPr lang="en-US" b="0" i="0" u="none" strike="noStrike" cap="none" baseline="0" dirty="0">
              <a:latin typeface="+mn-ea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909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23826"/>
            <a:ext cx="9906000" cy="6734174"/>
            <a:chOff x="0" y="123826"/>
            <a:chExt cx="9906000" cy="673417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2638"/>
              <a:ext cx="9906000" cy="102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48" y="123826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848" y="203599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50" y="5962650"/>
              <a:ext cx="203835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직사각형 2"/>
          <p:cNvSpPr/>
          <p:nvPr/>
        </p:nvSpPr>
        <p:spPr>
          <a:xfrm>
            <a:off x="2788835" y="2348418"/>
            <a:ext cx="43987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1688" eaLnBrk="0" latinLnBrk="0" hangingPunct="0">
              <a:defRPr/>
            </a:pPr>
            <a:r>
              <a:rPr lang="en-US" altLang="ko-KR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Open </a:t>
            </a:r>
            <a:r>
              <a:rPr lang="en-US" altLang="ko-KR" sz="3200" b="1" spc="-5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PaaS </a:t>
            </a: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서비스환경</a:t>
            </a:r>
            <a:endParaRPr lang="ko-KR" altLang="ko-KR" sz="32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246381" cy="1067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9" y="22026"/>
            <a:ext cx="3333751" cy="1444823"/>
          </a:xfrm>
          <a:prstGeom prst="rect">
            <a:avLst/>
          </a:prstGeom>
          <a:noFill/>
          <a:ln>
            <a:noFill/>
          </a:ln>
          <a:effectLst>
            <a:reflection blurRad="6350" stA="50000" endA="295" endPos="92000" dist="101600" dir="5400000" sy="-100000" algn="bl" rotWithShape="0"/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977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제목 4"/>
          <p:cNvSpPr txBox="1">
            <a:spLocks/>
          </p:cNvSpPr>
          <p:nvPr/>
        </p:nvSpPr>
        <p:spPr bwMode="auto">
          <a:xfrm>
            <a:off x="137862" y="29621"/>
            <a:ext cx="789132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en-US" altLang="ko-KR" sz="2300" b="1" dirty="0" smtClean="0">
                <a:solidFill>
                  <a:schemeClr val="tx2"/>
                </a:solidFill>
              </a:rPr>
              <a:t>6. Open PaaS</a:t>
            </a:r>
            <a:r>
              <a:rPr kumimoji="0" lang="ko-KR" altLang="en-US" sz="2300" b="1" dirty="0" smtClean="0">
                <a:solidFill>
                  <a:schemeClr val="tx2"/>
                </a:solidFill>
              </a:rPr>
              <a:t>에서의 서비스환경 </a:t>
            </a:r>
            <a:r>
              <a:rPr kumimoji="0" lang="ko-KR" altLang="en-US" sz="2300" b="1" dirty="0" smtClean="0">
                <a:solidFill>
                  <a:schemeClr val="tx2"/>
                </a:solidFill>
              </a:rPr>
              <a:t>개념</a:t>
            </a:r>
            <a:endParaRPr kumimoji="0" lang="ko-KR" altLang="en-US" sz="2300" b="1" dirty="0" smtClean="0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862" y="821525"/>
            <a:ext cx="9768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PaaS </a:t>
            </a:r>
            <a:r>
              <a:rPr lang="ko-KR" altLang="en-US" b="1" dirty="0" smtClean="0"/>
              <a:t>사용자는 </a:t>
            </a:r>
            <a:r>
              <a:rPr lang="en-US" altLang="ko-KR" b="1" dirty="0" smtClean="0"/>
              <a:t>Open PaaS </a:t>
            </a:r>
            <a:r>
              <a:rPr lang="ko-KR" altLang="en-US" b="1" dirty="0" smtClean="0"/>
              <a:t>개발도구를 </a:t>
            </a:r>
            <a:r>
              <a:rPr lang="ko-KR" altLang="en-US" b="1" dirty="0" smtClean="0"/>
              <a:t>활용하여 </a:t>
            </a:r>
            <a:r>
              <a:rPr lang="en-US" altLang="ko-KR" b="1" dirty="0" smtClean="0"/>
              <a:t>Application</a:t>
            </a:r>
            <a:r>
              <a:rPr lang="ko-KR" altLang="en-US" b="1" dirty="0" smtClean="0"/>
              <a:t>을 개발하며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서비스환경은 </a:t>
            </a:r>
            <a:r>
              <a:rPr lang="en-US" altLang="ko-KR" b="1" dirty="0" smtClean="0"/>
              <a:t>Application</a:t>
            </a:r>
            <a:r>
              <a:rPr lang="ko-KR" altLang="en-US" b="1" dirty="0" smtClean="0"/>
              <a:t> </a:t>
            </a:r>
            <a:r>
              <a:rPr lang="ko-KR" altLang="en-US" b="1" dirty="0" smtClean="0"/>
              <a:t>개발 및 실행 </a:t>
            </a:r>
            <a:r>
              <a:rPr lang="ko-KR" altLang="en-US" b="1" dirty="0"/>
              <a:t>시 </a:t>
            </a:r>
            <a:r>
              <a:rPr lang="en-US" altLang="ko-KR" b="1" dirty="0"/>
              <a:t>RDBMS, NoSQL, </a:t>
            </a:r>
            <a:r>
              <a:rPr lang="ko-KR" altLang="en-US" b="1" dirty="0" err="1"/>
              <a:t>메시징</a:t>
            </a:r>
            <a:r>
              <a:rPr lang="ko-KR" altLang="en-US" b="1" dirty="0"/>
              <a:t> 서비스 </a:t>
            </a:r>
            <a:r>
              <a:rPr lang="ko-KR" altLang="en-US" b="1" dirty="0" smtClean="0"/>
              <a:t>등 다양한 </a:t>
            </a:r>
            <a:r>
              <a:rPr lang="ko-KR" altLang="en-US" b="1" dirty="0" err="1" smtClean="0"/>
              <a:t>백엔드</a:t>
            </a:r>
            <a:r>
              <a:rPr lang="ko-KR" altLang="en-US" b="1" dirty="0" smtClean="0"/>
              <a:t> </a:t>
            </a:r>
            <a:r>
              <a:rPr lang="ko-KR" altLang="en-US" b="1" dirty="0"/>
              <a:t>플랫폼 서비스와 </a:t>
            </a:r>
            <a:r>
              <a:rPr lang="ko-KR" altLang="en-US" b="1" dirty="0" smtClean="0"/>
              <a:t>연계를 </a:t>
            </a:r>
            <a:r>
              <a:rPr lang="ko-KR" altLang="en-US" b="1" dirty="0"/>
              <a:t>위한 </a:t>
            </a:r>
            <a:r>
              <a:rPr lang="en-US" altLang="ko-KR" b="1" dirty="0" smtClean="0"/>
              <a:t>APIs</a:t>
            </a:r>
            <a:r>
              <a:rPr lang="ko-KR" altLang="en-US" b="1" dirty="0" smtClean="0"/>
              <a:t>를 제공한다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881750" y="3264376"/>
            <a:ext cx="1247675" cy="180083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Application</a:t>
            </a:r>
            <a:endParaRPr lang="en-US" altLang="ko-KR" dirty="0"/>
          </a:p>
          <a:p>
            <a:pPr algn="ctr"/>
            <a:r>
              <a:rPr lang="en-US" altLang="ko-KR" dirty="0"/>
              <a:t>(Java, </a:t>
            </a:r>
            <a:r>
              <a:rPr lang="en-US" altLang="ko-KR" dirty="0" err="1" smtClean="0"/>
              <a:t>eGov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2779450" y="1913953"/>
            <a:ext cx="2478359" cy="3514595"/>
          </a:xfrm>
          <a:prstGeom prst="roundRect">
            <a:avLst>
              <a:gd name="adj" fmla="val 3851"/>
            </a:avLst>
          </a:prstGeom>
          <a:noFill/>
          <a:ln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Open </a:t>
            </a:r>
            <a:r>
              <a:rPr lang="en-US" altLang="ko-KR" b="1" dirty="0" err="1" smtClean="0">
                <a:solidFill>
                  <a:schemeClr val="tx1"/>
                </a:solidFill>
              </a:rPr>
              <a:t>PaaS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881751" y="1913953"/>
            <a:ext cx="1142999" cy="8967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PaaS </a:t>
            </a:r>
            <a:r>
              <a:rPr lang="ko-KR" altLang="en-US" sz="1200" dirty="0" smtClean="0">
                <a:solidFill>
                  <a:schemeClr val="tx1"/>
                </a:solidFill>
              </a:rPr>
              <a:t>사용자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</a:rPr>
              <a:t>개발자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950038" y="2309370"/>
            <a:ext cx="1242081" cy="67397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개발도구</a:t>
            </a:r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950040" y="3275525"/>
            <a:ext cx="1242079" cy="705223"/>
          </a:xfrm>
          <a:prstGeom prst="roundRect">
            <a:avLst/>
          </a:prstGeom>
          <a:solidFill>
            <a:schemeClr val="accent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서비스환경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2950038" y="4342327"/>
            <a:ext cx="1242082" cy="70522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실행환경</a:t>
            </a:r>
          </a:p>
        </p:txBody>
      </p:sp>
      <p:cxnSp>
        <p:nvCxnSpPr>
          <p:cNvPr id="6" name="꺾인 연결선 5"/>
          <p:cNvCxnSpPr>
            <a:stCxn id="62" idx="3"/>
            <a:endCxn id="4" idx="1"/>
          </p:cNvCxnSpPr>
          <p:nvPr/>
        </p:nvCxnSpPr>
        <p:spPr>
          <a:xfrm>
            <a:off x="2024750" y="2362310"/>
            <a:ext cx="925288" cy="284048"/>
          </a:xfrm>
          <a:prstGeom prst="bentConnector3">
            <a:avLst/>
          </a:prstGeom>
          <a:noFill/>
          <a:ln w="25400" cap="flat" cmpd="sng" algn="ctr">
            <a:solidFill>
              <a:schemeClr val="bg2">
                <a:lumMod val="25000"/>
              </a:schemeClr>
            </a:solidFill>
            <a:prstDash val="solid"/>
            <a:headEnd type="arrow"/>
            <a:tailEnd type="arrow"/>
          </a:ln>
          <a:effectLst/>
        </p:spPr>
      </p:cxnSp>
      <p:sp>
        <p:nvSpPr>
          <p:cNvPr id="65" name="모서리가 둥근 직사각형 64"/>
          <p:cNvSpPr/>
          <p:nvPr/>
        </p:nvSpPr>
        <p:spPr>
          <a:xfrm>
            <a:off x="5413826" y="1913953"/>
            <a:ext cx="3360069" cy="3514595"/>
          </a:xfrm>
          <a:prstGeom prst="roundRect">
            <a:avLst>
              <a:gd name="adj" fmla="val 3851"/>
            </a:avLst>
          </a:prstGeom>
          <a:noFill/>
          <a:ln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백엔드</a:t>
            </a:r>
            <a:r>
              <a:rPr lang="ko-KR" altLang="en-US" b="1" dirty="0" smtClean="0">
                <a:solidFill>
                  <a:schemeClr val="tx1"/>
                </a:solidFill>
              </a:rPr>
              <a:t> 플랫폼 서비스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72" name="꺾인 연결선 71"/>
          <p:cNvCxnSpPr>
            <a:stCxn id="63" idx="2"/>
            <a:endCxn id="64" idx="0"/>
          </p:cNvCxnSpPr>
          <p:nvPr/>
        </p:nvCxnSpPr>
        <p:spPr>
          <a:xfrm rot="5400000">
            <a:off x="3390291" y="4161537"/>
            <a:ext cx="361579" cy="1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chemeClr val="bg2">
                <a:lumMod val="25000"/>
              </a:schemeClr>
            </a:solidFill>
            <a:prstDash val="solid"/>
            <a:headEnd type="arrow"/>
            <a:tailEnd type="arrow"/>
          </a:ln>
          <a:effectLst/>
        </p:spPr>
      </p:cxnSp>
      <p:cxnSp>
        <p:nvCxnSpPr>
          <p:cNvPr id="79" name="꺾인 연결선 78"/>
          <p:cNvCxnSpPr>
            <a:stCxn id="64" idx="3"/>
            <a:endCxn id="4" idx="3"/>
          </p:cNvCxnSpPr>
          <p:nvPr/>
        </p:nvCxnSpPr>
        <p:spPr>
          <a:xfrm flipH="1" flipV="1">
            <a:off x="4192119" y="2646358"/>
            <a:ext cx="1" cy="2048581"/>
          </a:xfrm>
          <a:prstGeom prst="bentConnector3">
            <a:avLst>
              <a:gd name="adj1" fmla="val -22860000000"/>
            </a:avLst>
          </a:prstGeom>
          <a:noFill/>
          <a:ln w="25400" cap="flat" cmpd="sng" algn="ctr">
            <a:solidFill>
              <a:schemeClr val="bg2">
                <a:lumMod val="25000"/>
              </a:schemeClr>
            </a:solidFill>
            <a:prstDash val="solid"/>
            <a:headEnd type="arrow"/>
            <a:tailEnd type="arrow"/>
          </a:ln>
          <a:effectLst/>
        </p:spPr>
      </p:cxnSp>
      <p:sp>
        <p:nvSpPr>
          <p:cNvPr id="83" name="TextBox 82"/>
          <p:cNvSpPr txBox="1"/>
          <p:nvPr/>
        </p:nvSpPr>
        <p:spPr>
          <a:xfrm>
            <a:off x="2039212" y="2139516"/>
            <a:ext cx="7184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APP </a:t>
            </a:r>
            <a:r>
              <a:rPr lang="ko-KR" altLang="en-US" sz="1000" dirty="0" smtClean="0"/>
              <a:t>개발</a:t>
            </a:r>
            <a:endParaRPr lang="ko-KR" alt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4387059" y="2679910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accent2"/>
                </a:solidFill>
              </a:rPr>
              <a:t>서비스연계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r>
              <a:rPr lang="en-US" altLang="ko-KR" sz="1000" dirty="0" smtClean="0"/>
              <a:t>&amp; APP </a:t>
            </a:r>
            <a:r>
              <a:rPr lang="ko-KR" altLang="en-US" sz="1000" dirty="0" smtClean="0"/>
              <a:t>배포</a:t>
            </a:r>
            <a:endParaRPr lang="ko-KR" altLang="en-US" sz="1000" dirty="0"/>
          </a:p>
        </p:txBody>
      </p:sp>
      <p:cxnSp>
        <p:nvCxnSpPr>
          <p:cNvPr id="86" name="꺾인 연결선 85"/>
          <p:cNvCxnSpPr>
            <a:stCxn id="60" idx="0"/>
            <a:endCxn id="4" idx="2"/>
          </p:cNvCxnSpPr>
          <p:nvPr/>
        </p:nvCxnSpPr>
        <p:spPr>
          <a:xfrm rot="5400000" flipH="1" flipV="1">
            <a:off x="2397818" y="2091116"/>
            <a:ext cx="281030" cy="2065491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chemeClr val="bg2">
                <a:lumMod val="25000"/>
              </a:schemeClr>
            </a:solidFill>
            <a:prstDash val="solid"/>
            <a:headEnd type="arrow"/>
            <a:tailEnd type="arrow"/>
          </a:ln>
          <a:effectLst/>
        </p:spPr>
      </p:cxnSp>
      <p:sp>
        <p:nvSpPr>
          <p:cNvPr id="90" name="TextBox 89"/>
          <p:cNvSpPr txBox="1"/>
          <p:nvPr/>
        </p:nvSpPr>
        <p:spPr>
          <a:xfrm>
            <a:off x="3571081" y="4071084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accent2"/>
                </a:solidFill>
              </a:rPr>
              <a:t>서비스 관리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947957" y="5314732"/>
            <a:ext cx="1142999" cy="6407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Application</a:t>
            </a:r>
            <a:r>
              <a:rPr lang="ko-KR" altLang="en-US" sz="1200" dirty="0" smtClean="0">
                <a:solidFill>
                  <a:schemeClr val="tx1"/>
                </a:solidFill>
              </a:rPr>
              <a:t>사용자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cxnSp>
        <p:nvCxnSpPr>
          <p:cNvPr id="107" name="꺾인 연결선 106"/>
          <p:cNvCxnSpPr>
            <a:stCxn id="65" idx="0"/>
            <a:endCxn id="60" idx="1"/>
          </p:cNvCxnSpPr>
          <p:nvPr/>
        </p:nvCxnSpPr>
        <p:spPr>
          <a:xfrm rot="16200000" flipH="1" flipV="1">
            <a:off x="2862385" y="-66682"/>
            <a:ext cx="2250842" cy="6212111"/>
          </a:xfrm>
          <a:prstGeom prst="bentConnector4">
            <a:avLst>
              <a:gd name="adj1" fmla="val -10156"/>
              <a:gd name="adj2" fmla="val 103680"/>
            </a:avLst>
          </a:prstGeom>
          <a:noFill/>
          <a:ln w="25400" cap="flat" cmpd="sng" algn="ctr">
            <a:solidFill>
              <a:schemeClr val="bg2">
                <a:lumMod val="25000"/>
              </a:schemeClr>
            </a:solidFill>
            <a:prstDash val="solid"/>
            <a:headEnd type="arrow"/>
            <a:tailEnd type="arrow"/>
          </a:ln>
          <a:effectLst/>
        </p:spPr>
      </p:cxnSp>
      <p:cxnSp>
        <p:nvCxnSpPr>
          <p:cNvPr id="110" name="꺾인 연결선 109"/>
          <p:cNvCxnSpPr>
            <a:stCxn id="63" idx="3"/>
            <a:endCxn id="65" idx="1"/>
          </p:cNvCxnSpPr>
          <p:nvPr/>
        </p:nvCxnSpPr>
        <p:spPr>
          <a:xfrm>
            <a:off x="4192119" y="3628137"/>
            <a:ext cx="1221707" cy="43114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chemeClr val="bg2">
                <a:lumMod val="25000"/>
              </a:schemeClr>
            </a:solidFill>
            <a:prstDash val="solid"/>
            <a:headEnd type="arrow"/>
            <a:tailEnd type="arrow"/>
          </a:ln>
          <a:effectLst/>
        </p:spPr>
      </p:cxnSp>
      <p:sp>
        <p:nvSpPr>
          <p:cNvPr id="113" name="TextBox 112"/>
          <p:cNvSpPr txBox="1"/>
          <p:nvPr/>
        </p:nvSpPr>
        <p:spPr>
          <a:xfrm>
            <a:off x="4441832" y="3734527"/>
            <a:ext cx="815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accent2"/>
                </a:solidFill>
              </a:rPr>
              <a:t>백엔드</a:t>
            </a:r>
            <a:r>
              <a:rPr lang="en-US" altLang="ko-KR" sz="1000" dirty="0" smtClean="0">
                <a:solidFill>
                  <a:schemeClr val="accent2"/>
                </a:solidFill>
              </a:rPr>
              <a:t> </a:t>
            </a:r>
            <a:r>
              <a:rPr lang="ko-KR" altLang="en-US" sz="1000" dirty="0" smtClean="0">
                <a:solidFill>
                  <a:schemeClr val="accent2"/>
                </a:solidFill>
              </a:rPr>
              <a:t>서비스 관리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689379" y="2828499"/>
            <a:ext cx="22252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APP </a:t>
            </a:r>
            <a:r>
              <a:rPr lang="ko-KR" altLang="en-US" sz="1000" dirty="0" err="1" smtClean="0"/>
              <a:t>빌드</a:t>
            </a:r>
            <a:r>
              <a:rPr lang="ko-KR" altLang="en-US" sz="1000" dirty="0" smtClean="0"/>
              <a:t> 및 서비스 연계정보 반영</a:t>
            </a:r>
            <a:endParaRPr lang="en-US" altLang="ko-KR" sz="1000" dirty="0"/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5584383" y="2317423"/>
            <a:ext cx="3004446" cy="4932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RDBMS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서비스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Mysql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0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Tibero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0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Cubrid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..)</a:t>
            </a:r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5617037" y="2970579"/>
            <a:ext cx="3004446" cy="4932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NoSQL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서비스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(MongoDB, </a:t>
            </a:r>
            <a:r>
              <a:rPr lang="en-US" altLang="ko-KR" sz="10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Redis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, ..)</a:t>
            </a:r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5617037" y="3616222"/>
            <a:ext cx="3004446" cy="4932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0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메시</a:t>
            </a:r>
            <a:r>
              <a:rPr lang="ko-KR" altLang="en-US" sz="10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징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서비스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RabbitMQ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, ..)</a:t>
            </a:r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5617037" y="4194194"/>
            <a:ext cx="3004446" cy="4932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대용량저장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소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서비스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Glusterfs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, ..)</a:t>
            </a:r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5617037" y="4800928"/>
            <a:ext cx="3004446" cy="4932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API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서비스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(WSO2 API Manager)</a:t>
            </a:r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" name="직선 화살표 연결선 12"/>
          <p:cNvCxnSpPr>
            <a:stCxn id="60" idx="2"/>
            <a:endCxn id="96" idx="0"/>
          </p:cNvCxnSpPr>
          <p:nvPr/>
        </p:nvCxnSpPr>
        <p:spPr>
          <a:xfrm>
            <a:off x="1505588" y="5065214"/>
            <a:ext cx="13869" cy="249518"/>
          </a:xfrm>
          <a:prstGeom prst="straightConnector1">
            <a:avLst/>
          </a:prstGeom>
          <a:noFill/>
          <a:ln w="38100" cap="flat" cmpd="sng" algn="ctr">
            <a:solidFill>
              <a:schemeClr val="bg2">
                <a:lumMod val="25000"/>
              </a:schemeClr>
            </a:solidFill>
            <a:prstDash val="solid"/>
            <a:headEnd type="triangl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5390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3326130" y="1465897"/>
            <a:ext cx="4408170" cy="4578068"/>
            <a:chOff x="3326130" y="1686039"/>
            <a:chExt cx="4408170" cy="4578068"/>
          </a:xfrm>
        </p:grpSpPr>
        <p:sp>
          <p:nvSpPr>
            <p:cNvPr id="31" name="직사각형 30"/>
            <p:cNvSpPr/>
            <p:nvPr/>
          </p:nvSpPr>
          <p:spPr>
            <a:xfrm>
              <a:off x="5143109" y="2046579"/>
              <a:ext cx="2591191" cy="3174484"/>
            </a:xfrm>
            <a:prstGeom prst="rect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/>
              <a:endPara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3326130" y="1686039"/>
              <a:ext cx="1821845" cy="4578068"/>
            </a:xfrm>
            <a:prstGeom prst="roundRect">
              <a:avLst>
                <a:gd name="adj" fmla="val 3851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Open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PaaS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105009" y="2065090"/>
              <a:ext cx="241299" cy="3140322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/>
              <a:endPara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0" name="Rectangle 3"/>
          <p:cNvSpPr txBox="1">
            <a:spLocks noChangeArrowheads="1"/>
          </p:cNvSpPr>
          <p:nvPr/>
        </p:nvSpPr>
        <p:spPr bwMode="auto">
          <a:xfrm>
            <a:off x="5143109" y="1872674"/>
            <a:ext cx="1034622" cy="27749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300000"/>
              </a:lnSpc>
              <a:spcBef>
                <a:spcPts val="400"/>
              </a:spcBef>
              <a:buSzPct val="70000"/>
              <a:defRPr/>
            </a:pPr>
            <a:endParaRPr lang="en-US" altLang="ko-KR" sz="1000" b="1" kern="0" dirty="0">
              <a:ea typeface="+mn-ea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272480" y="728700"/>
            <a:ext cx="9887519" cy="644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ts val="400"/>
              </a:spcBef>
              <a:buSzPct val="70000"/>
              <a:defRPr/>
            </a:pPr>
            <a:r>
              <a:rPr lang="en-US" altLang="ko-KR" sz="1500" b="1" kern="0" dirty="0" smtClean="0">
                <a:latin typeface="맑은 고딕" pitchFamily="50" charset="-127"/>
                <a:ea typeface="+mn-ea"/>
                <a:cs typeface="+mn-cs"/>
              </a:rPr>
              <a:t>Open PaaS</a:t>
            </a:r>
            <a:r>
              <a:rPr lang="ko-KR" altLang="en-US" sz="1500" b="1" kern="0" dirty="0" smtClean="0">
                <a:latin typeface="맑은 고딕" pitchFamily="50" charset="-127"/>
                <a:ea typeface="+mn-ea"/>
                <a:cs typeface="+mn-cs"/>
              </a:rPr>
              <a:t>의 서비스환경 생성과 관련된 각각의 진행 과정은 </a:t>
            </a:r>
            <a:r>
              <a:rPr lang="en-US" altLang="ko-KR" sz="1500" b="1" kern="0" dirty="0" smtClean="0">
                <a:latin typeface="맑은 고딕" pitchFamily="50" charset="-127"/>
                <a:ea typeface="+mn-ea"/>
                <a:cs typeface="+mn-cs"/>
              </a:rPr>
              <a:t>A</a:t>
            </a:r>
            <a:r>
              <a:rPr lang="en-US" altLang="ko-KR" sz="1500" b="1" kern="0" dirty="0" smtClean="0">
                <a:ea typeface="+mn-ea"/>
              </a:rPr>
              <a:t>PIs</a:t>
            </a:r>
            <a:r>
              <a:rPr lang="ko-KR" altLang="en-US" sz="1500" b="1" kern="0" dirty="0" smtClean="0">
                <a:ea typeface="+mn-ea"/>
              </a:rPr>
              <a:t>를</a:t>
            </a:r>
            <a:r>
              <a:rPr lang="en-US" altLang="ko-KR" sz="1500" b="1" kern="0" dirty="0" smtClean="0">
                <a:ea typeface="+mn-ea"/>
              </a:rPr>
              <a:t> </a:t>
            </a:r>
            <a:r>
              <a:rPr lang="ko-KR" altLang="en-US" sz="1500" b="1" kern="0" dirty="0" smtClean="0">
                <a:ea typeface="+mn-ea"/>
              </a:rPr>
              <a:t>통해 이루어지며</a:t>
            </a:r>
            <a:r>
              <a:rPr lang="en-US" altLang="ko-KR" sz="1500" b="1" kern="0" dirty="0" smtClean="0">
                <a:ea typeface="+mn-ea"/>
              </a:rPr>
              <a:t>, </a:t>
            </a:r>
            <a:r>
              <a:rPr lang="en-US" altLang="ko-KR" sz="1600" b="1" dirty="0"/>
              <a:t>Open </a:t>
            </a:r>
            <a:r>
              <a:rPr lang="en-US" altLang="ko-KR" sz="1600" b="1" dirty="0" smtClean="0"/>
              <a:t>PaaS</a:t>
            </a:r>
            <a:r>
              <a:rPr lang="ko-KR" altLang="en-US" sz="1500" b="1" kern="0" dirty="0" smtClean="0">
                <a:latin typeface="맑은 고딕" pitchFamily="50" charset="-127"/>
                <a:ea typeface="+mn-ea"/>
                <a:cs typeface="+mn-cs"/>
              </a:rPr>
              <a:t>가 </a:t>
            </a:r>
            <a:endParaRPr lang="en-US" altLang="ko-KR" sz="1500" b="1" kern="0" dirty="0" smtClean="0">
              <a:latin typeface="맑은 고딕" pitchFamily="50" charset="-127"/>
              <a:ea typeface="+mn-ea"/>
              <a:cs typeface="+mn-cs"/>
            </a:endParaRPr>
          </a:p>
          <a:p>
            <a:pPr eaLnBrk="0" hangingPunct="0">
              <a:spcBef>
                <a:spcPts val="400"/>
              </a:spcBef>
              <a:buSzPct val="70000"/>
              <a:defRPr/>
            </a:pPr>
            <a:r>
              <a:rPr lang="ko-KR" altLang="en-US" sz="1500" b="1" kern="0" dirty="0" smtClean="0">
                <a:latin typeface="맑은 고딕" pitchFamily="50" charset="-127"/>
                <a:ea typeface="+mn-ea"/>
                <a:cs typeface="+mn-cs"/>
              </a:rPr>
              <a:t>서비스환경 정보를 관리한다</a:t>
            </a:r>
            <a:r>
              <a:rPr lang="en-US" altLang="ko-KR" sz="1500" b="1" kern="0" dirty="0" smtClean="0">
                <a:latin typeface="맑은 고딕" pitchFamily="50" charset="-127"/>
                <a:ea typeface="+mn-ea"/>
                <a:cs typeface="+mn-cs"/>
              </a:rPr>
              <a:t>.</a:t>
            </a:r>
            <a:endParaRPr lang="en-US" altLang="ko-KR" sz="1500" b="1" kern="0" dirty="0">
              <a:latin typeface="맑은 고딕" pitchFamily="50" charset="-127"/>
              <a:ea typeface="+mn-ea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244406" y="1468368"/>
            <a:ext cx="3272974" cy="4575597"/>
          </a:xfrm>
          <a:prstGeom prst="roundRect">
            <a:avLst>
              <a:gd name="adj" fmla="val 3851"/>
            </a:avLst>
          </a:prstGeom>
          <a:noFill/>
          <a:ln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서비스</a:t>
            </a:r>
            <a:r>
              <a:rPr lang="en-US" altLang="ko-KR" b="1" dirty="0" smtClean="0">
                <a:solidFill>
                  <a:schemeClr val="tx1"/>
                </a:solidFill>
              </a:rPr>
              <a:t>(</a:t>
            </a:r>
            <a:r>
              <a:rPr lang="ko-KR" altLang="en-US" b="1" dirty="0" smtClean="0">
                <a:solidFill>
                  <a:schemeClr val="tx1"/>
                </a:solidFill>
              </a:rPr>
              <a:t>제공자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145779" y="1871838"/>
            <a:ext cx="1197429" cy="41054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ko-KR" altLang="en-US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백엔드</a:t>
            </a:r>
            <a:r>
              <a:rPr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서비스</a:t>
            </a:r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221980" y="2208733"/>
            <a:ext cx="1045028" cy="282834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서비스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인스턴스</a:t>
            </a:r>
            <a:r>
              <a:rPr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221980" y="5152898"/>
            <a:ext cx="1045028" cy="52277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r>
              <a:rPr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서비스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인스턴스</a:t>
            </a:r>
            <a:r>
              <a:rPr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744494" y="5721475"/>
            <a:ext cx="0" cy="255815"/>
          </a:xfrm>
          <a:prstGeom prst="line">
            <a:avLst/>
          </a:prstGeom>
          <a:noFill/>
          <a:ln w="63500" cap="flat" cmpd="sng" algn="ctr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none" w="med" len="med"/>
          </a:ln>
          <a:effectLst/>
        </p:spPr>
      </p:cxnSp>
      <p:sp>
        <p:nvSpPr>
          <p:cNvPr id="80" name="모서리가 둥근 직사각형 79"/>
          <p:cNvSpPr/>
          <p:nvPr/>
        </p:nvSpPr>
        <p:spPr>
          <a:xfrm>
            <a:off x="3430422" y="5270713"/>
            <a:ext cx="1563722" cy="70657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App “A”</a:t>
            </a:r>
          </a:p>
          <a:p>
            <a:r>
              <a:rPr lang="en-US" altLang="ko-KR" sz="1000" dirty="0" smtClean="0"/>
              <a:t>App environment</a:t>
            </a:r>
          </a:p>
          <a:p>
            <a:r>
              <a:rPr lang="en-US" altLang="ko-KR" sz="1000" dirty="0" smtClean="0"/>
              <a:t>VCAP_SERVICE : </a:t>
            </a:r>
          </a:p>
          <a:p>
            <a:r>
              <a:rPr lang="en-US" altLang="ko-KR" sz="1000" dirty="0" smtClean="0"/>
              <a:t>- Binding Info(</a:t>
            </a:r>
            <a:r>
              <a:rPr lang="en-US" altLang="ko-KR" sz="1000" dirty="0" err="1" smtClean="0"/>
              <a:t>url</a:t>
            </a:r>
            <a:r>
              <a:rPr lang="en-US" altLang="ko-KR" sz="1000" dirty="0" smtClean="0"/>
              <a:t>…. </a:t>
            </a:r>
            <a:r>
              <a:rPr lang="ko-KR" altLang="en-US" sz="1000" dirty="0" smtClean="0"/>
              <a:t>등</a:t>
            </a:r>
            <a:r>
              <a:rPr lang="en-US" altLang="ko-KR" sz="1000" dirty="0" smtClean="0"/>
              <a:t>)</a:t>
            </a:r>
          </a:p>
        </p:txBody>
      </p:sp>
      <p:sp>
        <p:nvSpPr>
          <p:cNvPr id="152" name="모서리가 둥근 직사각형 151"/>
          <p:cNvSpPr/>
          <p:nvPr/>
        </p:nvSpPr>
        <p:spPr bwMode="gray">
          <a:xfrm>
            <a:off x="533037" y="1872674"/>
            <a:ext cx="2218230" cy="411826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 w="254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marL="96838" algn="ctr" defTabSz="80168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spc="-50" dirty="0" smtClean="0">
                <a:solidFill>
                  <a:prstClr val="white"/>
                </a:solidFill>
                <a:latin typeface="맑은 고딕"/>
                <a:cs typeface="Arial" pitchFamily="34" charset="0"/>
              </a:rPr>
              <a:t>Service Broker </a:t>
            </a:r>
            <a:r>
              <a:rPr kumimoji="0" lang="ko-KR" altLang="en-US" sz="1000" b="1" spc="-50" dirty="0" smtClean="0">
                <a:solidFill>
                  <a:prstClr val="white"/>
                </a:solidFill>
                <a:latin typeface="맑은 고딕"/>
                <a:cs typeface="Arial" pitchFamily="34" charset="0"/>
              </a:rPr>
              <a:t>등록</a:t>
            </a:r>
            <a:endParaRPr kumimoji="0" lang="ko-KR" altLang="en-US" sz="1000" b="1" spc="-50" dirty="0">
              <a:solidFill>
                <a:srgbClr val="002060"/>
              </a:solidFill>
              <a:latin typeface="맑은 고딕"/>
              <a:cs typeface="Arial" pitchFamily="34" charset="0"/>
            </a:endParaRPr>
          </a:p>
        </p:txBody>
      </p:sp>
      <p:sp>
        <p:nvSpPr>
          <p:cNvPr id="155" name="모서리가 둥근 직사각형 154"/>
          <p:cNvSpPr/>
          <p:nvPr/>
        </p:nvSpPr>
        <p:spPr bwMode="gray">
          <a:xfrm>
            <a:off x="529824" y="2373934"/>
            <a:ext cx="2218230" cy="411826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 w="254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marL="96838" algn="ctr" defTabSz="80168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spc="-50" dirty="0" smtClean="0">
                <a:solidFill>
                  <a:prstClr val="white"/>
                </a:solidFill>
                <a:latin typeface="맑은 고딕"/>
                <a:cs typeface="Arial" pitchFamily="34" charset="0"/>
              </a:rPr>
              <a:t>서비스 </a:t>
            </a:r>
            <a:r>
              <a:rPr kumimoji="0" lang="ko-KR" altLang="en-US" sz="1000" b="1" spc="-50" dirty="0" err="1" smtClean="0">
                <a:solidFill>
                  <a:prstClr val="white"/>
                </a:solidFill>
                <a:latin typeface="맑은 고딕"/>
                <a:cs typeface="Arial" pitchFamily="34" charset="0"/>
              </a:rPr>
              <a:t>인스턴스</a:t>
            </a:r>
            <a:r>
              <a:rPr kumimoji="0" lang="ko-KR" altLang="en-US" sz="1000" b="1" spc="-50" dirty="0" smtClean="0">
                <a:solidFill>
                  <a:prstClr val="white"/>
                </a:solidFill>
                <a:latin typeface="맑은 고딕"/>
                <a:cs typeface="Arial" pitchFamily="34" charset="0"/>
              </a:rPr>
              <a:t> 생성</a:t>
            </a:r>
            <a:endParaRPr kumimoji="0" lang="ko-KR" altLang="en-US" sz="1000" b="1" spc="-50" dirty="0">
              <a:solidFill>
                <a:srgbClr val="002060"/>
              </a:solidFill>
              <a:latin typeface="맑은 고딕"/>
              <a:cs typeface="Arial" pitchFamily="34" charset="0"/>
            </a:endParaRPr>
          </a:p>
        </p:txBody>
      </p:sp>
      <p:sp>
        <p:nvSpPr>
          <p:cNvPr id="157" name="모서리가 둥근 직사각형 156"/>
          <p:cNvSpPr/>
          <p:nvPr/>
        </p:nvSpPr>
        <p:spPr bwMode="gray">
          <a:xfrm>
            <a:off x="529823" y="2876517"/>
            <a:ext cx="2218230" cy="411826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 w="254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marL="96838" algn="ctr" defTabSz="80168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spc="-50" dirty="0" smtClean="0">
                <a:solidFill>
                  <a:prstClr val="white"/>
                </a:solidFill>
                <a:latin typeface="맑은 고딕"/>
                <a:cs typeface="Arial" pitchFamily="34" charset="0"/>
              </a:rPr>
              <a:t>서비스 </a:t>
            </a:r>
            <a:r>
              <a:rPr kumimoji="0" lang="ko-KR" altLang="en-US" sz="1000" b="1" spc="-50" dirty="0" err="1" smtClean="0">
                <a:solidFill>
                  <a:prstClr val="white"/>
                </a:solidFill>
                <a:latin typeface="맑은 고딕"/>
                <a:cs typeface="Arial" pitchFamily="34" charset="0"/>
              </a:rPr>
              <a:t>인스턴스</a:t>
            </a:r>
            <a:r>
              <a:rPr kumimoji="0" lang="ko-KR" altLang="en-US" sz="1000" b="1" spc="-50" dirty="0" smtClean="0">
                <a:solidFill>
                  <a:prstClr val="white"/>
                </a:solidFill>
                <a:latin typeface="맑은 고딕"/>
                <a:cs typeface="Arial" pitchFamily="34" charset="0"/>
              </a:rPr>
              <a:t> 변경</a:t>
            </a:r>
            <a:endParaRPr kumimoji="0" lang="ko-KR" altLang="en-US" sz="1000" b="1" spc="-50" dirty="0">
              <a:solidFill>
                <a:srgbClr val="002060"/>
              </a:solidFill>
              <a:latin typeface="맑은 고딕"/>
              <a:cs typeface="Arial" pitchFamily="34" charset="0"/>
            </a:endParaRPr>
          </a:p>
        </p:txBody>
      </p:sp>
      <p:sp>
        <p:nvSpPr>
          <p:cNvPr id="158" name="모서리가 둥근 직사각형 157"/>
          <p:cNvSpPr/>
          <p:nvPr/>
        </p:nvSpPr>
        <p:spPr bwMode="gray">
          <a:xfrm>
            <a:off x="529823" y="3881458"/>
            <a:ext cx="2218230" cy="411826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 w="254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marL="96838" algn="ctr" defTabSz="80168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spc="-50" dirty="0" smtClean="0">
                <a:solidFill>
                  <a:prstClr val="white"/>
                </a:solidFill>
                <a:latin typeface="맑은 고딕"/>
                <a:cs typeface="Arial" pitchFamily="34" charset="0"/>
              </a:rPr>
              <a:t>서비스 정보 삭제 </a:t>
            </a:r>
            <a:r>
              <a:rPr kumimoji="0" lang="en-US" altLang="ko-KR" sz="1000" b="1" spc="-50" dirty="0" smtClean="0">
                <a:solidFill>
                  <a:prstClr val="white"/>
                </a:solidFill>
                <a:latin typeface="맑은 고딕"/>
                <a:cs typeface="Arial" pitchFamily="34" charset="0"/>
              </a:rPr>
              <a:t>&amp; App Unbinding</a:t>
            </a:r>
            <a:endParaRPr kumimoji="0" lang="ko-KR" altLang="en-US" sz="1000" b="1" spc="-50" dirty="0">
              <a:solidFill>
                <a:srgbClr val="002060"/>
              </a:solidFill>
              <a:latin typeface="맑은 고딕"/>
              <a:cs typeface="Arial" pitchFamily="34" charset="0"/>
            </a:endParaRPr>
          </a:p>
        </p:txBody>
      </p:sp>
      <p:sp>
        <p:nvSpPr>
          <p:cNvPr id="159" name="모서리가 둥근 직사각형 158"/>
          <p:cNvSpPr/>
          <p:nvPr/>
        </p:nvSpPr>
        <p:spPr bwMode="gray">
          <a:xfrm>
            <a:off x="529301" y="4391612"/>
            <a:ext cx="2218230" cy="411826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 w="254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marL="96838" algn="ctr" defTabSz="80168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spc="-50" dirty="0">
                <a:solidFill>
                  <a:prstClr val="white"/>
                </a:solidFill>
                <a:latin typeface="맑은 고딕"/>
                <a:cs typeface="Arial" pitchFamily="34" charset="0"/>
              </a:rPr>
              <a:t>서비스 </a:t>
            </a:r>
            <a:r>
              <a:rPr kumimoji="0" lang="ko-KR" altLang="en-US" sz="1000" b="1" spc="-50" dirty="0" err="1">
                <a:solidFill>
                  <a:prstClr val="white"/>
                </a:solidFill>
                <a:latin typeface="맑은 고딕"/>
                <a:cs typeface="Arial" pitchFamily="34" charset="0"/>
              </a:rPr>
              <a:t>인스턴스</a:t>
            </a:r>
            <a:r>
              <a:rPr kumimoji="0" lang="ko-KR" altLang="en-US" sz="1000" b="1" spc="-50" dirty="0">
                <a:solidFill>
                  <a:prstClr val="white"/>
                </a:solidFill>
                <a:latin typeface="맑은 고딕"/>
                <a:cs typeface="Arial" pitchFamily="34" charset="0"/>
              </a:rPr>
              <a:t> </a:t>
            </a:r>
            <a:r>
              <a:rPr kumimoji="0" lang="ko-KR" altLang="en-US" sz="1000" b="1" spc="-50" dirty="0" smtClean="0">
                <a:solidFill>
                  <a:prstClr val="white"/>
                </a:solidFill>
                <a:latin typeface="맑은 고딕"/>
                <a:cs typeface="Arial" pitchFamily="34" charset="0"/>
              </a:rPr>
              <a:t>삭제</a:t>
            </a:r>
            <a:endParaRPr kumimoji="0" lang="ko-KR" altLang="en-US" sz="1000" b="1" spc="-50" dirty="0">
              <a:solidFill>
                <a:srgbClr val="002060"/>
              </a:solidFill>
              <a:latin typeface="맑은 고딕"/>
              <a:cs typeface="Arial" pitchFamily="34" charset="0"/>
            </a:endParaRPr>
          </a:p>
        </p:txBody>
      </p:sp>
      <p:cxnSp>
        <p:nvCxnSpPr>
          <p:cNvPr id="190" name="직선 화살표 연결선 189"/>
          <p:cNvCxnSpPr>
            <a:stCxn id="152" idx="3"/>
          </p:cNvCxnSpPr>
          <p:nvPr/>
        </p:nvCxnSpPr>
        <p:spPr>
          <a:xfrm>
            <a:off x="2751267" y="2078587"/>
            <a:ext cx="3689088" cy="0"/>
          </a:xfrm>
          <a:prstGeom prst="straightConnector1">
            <a:avLst/>
          </a:prstGeom>
          <a:noFill/>
          <a:ln w="25400" cap="flat" cmpd="sng" algn="ctr">
            <a:solidFill>
              <a:schemeClr val="bg2">
                <a:lumMod val="25000"/>
              </a:schemeClr>
            </a:solidFill>
            <a:prstDash val="solid"/>
            <a:headEnd type="none" w="med" len="med"/>
            <a:tailEnd type="arrow"/>
          </a:ln>
          <a:effectLst/>
        </p:spPr>
      </p:cxnSp>
      <p:cxnSp>
        <p:nvCxnSpPr>
          <p:cNvPr id="192" name="직선 화살표 연결선 191"/>
          <p:cNvCxnSpPr>
            <a:stCxn id="155" idx="3"/>
          </p:cNvCxnSpPr>
          <p:nvPr/>
        </p:nvCxnSpPr>
        <p:spPr>
          <a:xfrm>
            <a:off x="2748054" y="2579847"/>
            <a:ext cx="5473926" cy="0"/>
          </a:xfrm>
          <a:prstGeom prst="straightConnector1">
            <a:avLst/>
          </a:prstGeom>
          <a:noFill/>
          <a:ln w="25400" cap="flat" cmpd="sng" algn="ctr">
            <a:solidFill>
              <a:schemeClr val="bg2">
                <a:lumMod val="25000"/>
              </a:schemeClr>
            </a:solidFill>
            <a:prstDash val="solid"/>
            <a:headEnd type="none" w="med" len="med"/>
            <a:tailEnd type="arrow"/>
          </a:ln>
          <a:effectLst/>
        </p:spPr>
      </p:cxnSp>
      <p:cxnSp>
        <p:nvCxnSpPr>
          <p:cNvPr id="194" name="직선 화살표 연결선 193"/>
          <p:cNvCxnSpPr>
            <a:stCxn id="68" idx="3"/>
          </p:cNvCxnSpPr>
          <p:nvPr/>
        </p:nvCxnSpPr>
        <p:spPr>
          <a:xfrm>
            <a:off x="2747531" y="3581651"/>
            <a:ext cx="5474449" cy="0"/>
          </a:xfrm>
          <a:prstGeom prst="straightConnector1">
            <a:avLst/>
          </a:prstGeom>
          <a:noFill/>
          <a:ln w="25400" cap="flat" cmpd="sng" algn="ctr">
            <a:solidFill>
              <a:schemeClr val="bg2">
                <a:lumMod val="25000"/>
              </a:schemeClr>
            </a:solidFill>
            <a:prstDash val="solid"/>
            <a:headEnd type="none" w="med" len="med"/>
            <a:tailEnd type="arrow"/>
          </a:ln>
          <a:effectLst/>
        </p:spPr>
      </p:cxnSp>
      <p:cxnSp>
        <p:nvCxnSpPr>
          <p:cNvPr id="196" name="직선 화살표 연결선 195"/>
          <p:cNvCxnSpPr>
            <a:stCxn id="158" idx="3"/>
          </p:cNvCxnSpPr>
          <p:nvPr/>
        </p:nvCxnSpPr>
        <p:spPr>
          <a:xfrm>
            <a:off x="2748053" y="4087371"/>
            <a:ext cx="5473927" cy="0"/>
          </a:xfrm>
          <a:prstGeom prst="straightConnector1">
            <a:avLst/>
          </a:prstGeom>
          <a:noFill/>
          <a:ln w="25400" cap="flat" cmpd="sng" algn="ctr">
            <a:solidFill>
              <a:schemeClr val="bg2">
                <a:lumMod val="25000"/>
              </a:schemeClr>
            </a:solidFill>
            <a:prstDash val="solid"/>
            <a:headEnd type="none" w="med" len="med"/>
            <a:tailEnd type="arrow"/>
          </a:ln>
          <a:effectLst/>
        </p:spPr>
      </p:cxnSp>
      <p:cxnSp>
        <p:nvCxnSpPr>
          <p:cNvPr id="198" name="직선 화살표 연결선 197"/>
          <p:cNvCxnSpPr>
            <a:stCxn id="159" idx="3"/>
          </p:cNvCxnSpPr>
          <p:nvPr/>
        </p:nvCxnSpPr>
        <p:spPr>
          <a:xfrm>
            <a:off x="2747531" y="4597525"/>
            <a:ext cx="5474449" cy="20722"/>
          </a:xfrm>
          <a:prstGeom prst="straightConnector1">
            <a:avLst/>
          </a:prstGeom>
          <a:noFill/>
          <a:ln w="25400" cap="flat" cmpd="sng" algn="ctr">
            <a:solidFill>
              <a:schemeClr val="bg2">
                <a:lumMod val="25000"/>
              </a:schemeClr>
            </a:solidFill>
            <a:prstDash val="solid"/>
            <a:headEnd type="none" w="med" len="med"/>
            <a:tailEnd type="arrow"/>
          </a:ln>
          <a:effectLst/>
        </p:spPr>
      </p:cxnSp>
      <p:sp>
        <p:nvSpPr>
          <p:cNvPr id="199" name="모서리가 둥근 직사각형 198"/>
          <p:cNvSpPr/>
          <p:nvPr/>
        </p:nvSpPr>
        <p:spPr>
          <a:xfrm>
            <a:off x="379161" y="1465897"/>
            <a:ext cx="2584172" cy="3656267"/>
          </a:xfrm>
          <a:prstGeom prst="roundRect">
            <a:avLst>
              <a:gd name="adj" fmla="val 3851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Open PaaS </a:t>
            </a:r>
            <a:r>
              <a:rPr lang="ko-KR" altLang="en-US" b="1" dirty="0" smtClean="0">
                <a:solidFill>
                  <a:schemeClr val="tx1"/>
                </a:solidFill>
              </a:rPr>
              <a:t>개발</a:t>
            </a:r>
            <a:r>
              <a:rPr lang="en-US" altLang="ko-KR" b="1" dirty="0" smtClean="0">
                <a:solidFill>
                  <a:schemeClr val="tx1"/>
                </a:solidFill>
              </a:rPr>
              <a:t>/</a:t>
            </a:r>
            <a:r>
              <a:rPr lang="ko-KR" altLang="en-US" b="1" dirty="0" smtClean="0">
                <a:solidFill>
                  <a:schemeClr val="tx1"/>
                </a:solidFill>
              </a:rPr>
              <a:t>운영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23" name="꺾인 연결선 222"/>
          <p:cNvCxnSpPr>
            <a:stCxn id="80" idx="3"/>
          </p:cNvCxnSpPr>
          <p:nvPr/>
        </p:nvCxnSpPr>
        <p:spPr>
          <a:xfrm flipV="1">
            <a:off x="4994144" y="4875500"/>
            <a:ext cx="3227836" cy="748502"/>
          </a:xfrm>
          <a:prstGeom prst="bentConnector3">
            <a:avLst>
              <a:gd name="adj1" fmla="val 90722"/>
            </a:avLst>
          </a:prstGeom>
          <a:noFill/>
          <a:ln w="25400" cap="flat" cmpd="sng" algn="ctr">
            <a:solidFill>
              <a:schemeClr val="bg2">
                <a:lumMod val="25000"/>
              </a:schemeClr>
            </a:solidFill>
            <a:prstDash val="sysDash"/>
            <a:headEnd type="oval" w="med" len="med"/>
            <a:tailEnd type="oval" w="med" len="med"/>
          </a:ln>
          <a:effectLst/>
        </p:spPr>
      </p:cxnSp>
      <p:sp>
        <p:nvSpPr>
          <p:cNvPr id="232" name="Rectangle 3"/>
          <p:cNvSpPr txBox="1">
            <a:spLocks noChangeArrowheads="1"/>
          </p:cNvSpPr>
          <p:nvPr/>
        </p:nvSpPr>
        <p:spPr bwMode="auto">
          <a:xfrm>
            <a:off x="5225658" y="5390166"/>
            <a:ext cx="879253" cy="233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ts val="400"/>
              </a:spcBef>
              <a:buSzPct val="70000"/>
              <a:defRPr/>
            </a:pPr>
            <a:r>
              <a:rPr lang="en-US" altLang="ko-KR" sz="1000" b="1" kern="0" dirty="0" smtClean="0">
                <a:ea typeface="+mn-ea"/>
              </a:rPr>
              <a:t>Binding</a:t>
            </a:r>
            <a:endParaRPr lang="en-US" altLang="ko-KR" sz="1000" b="1" kern="0" dirty="0">
              <a:ea typeface="+mn-ea"/>
            </a:endParaRPr>
          </a:p>
        </p:txBody>
      </p:sp>
      <p:cxnSp>
        <p:nvCxnSpPr>
          <p:cNvPr id="82" name="직선 화살표 연결선 81"/>
          <p:cNvCxnSpPr>
            <a:stCxn id="27" idx="2"/>
            <a:endCxn id="80" idx="0"/>
          </p:cNvCxnSpPr>
          <p:nvPr/>
        </p:nvCxnSpPr>
        <p:spPr>
          <a:xfrm flipH="1">
            <a:off x="4212283" y="4803438"/>
            <a:ext cx="24044" cy="467275"/>
          </a:xfrm>
          <a:prstGeom prst="straightConnector1">
            <a:avLst/>
          </a:prstGeom>
          <a:noFill/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headEnd type="none" w="lg" len="lg"/>
            <a:tailEnd type="arrow"/>
          </a:ln>
          <a:effectLst/>
        </p:spPr>
      </p:cxnSp>
      <p:sp>
        <p:nvSpPr>
          <p:cNvPr id="150" name="Rectangle 3"/>
          <p:cNvSpPr txBox="1">
            <a:spLocks noChangeArrowheads="1"/>
          </p:cNvSpPr>
          <p:nvPr/>
        </p:nvSpPr>
        <p:spPr bwMode="auto">
          <a:xfrm>
            <a:off x="6031281" y="5482886"/>
            <a:ext cx="1543705" cy="2508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ts val="400"/>
              </a:spcBef>
              <a:buSzPct val="70000"/>
              <a:defRPr/>
            </a:pPr>
            <a:r>
              <a:rPr lang="en-US" altLang="ko-KR" sz="1000" b="1" kern="0" dirty="0" smtClean="0">
                <a:ea typeface="+mn-ea"/>
              </a:rPr>
              <a:t>set VCAP_SERVICE</a:t>
            </a:r>
            <a:endParaRPr lang="en-US" altLang="ko-KR" sz="1000" b="1" kern="0" dirty="0">
              <a:ea typeface="+mn-ea"/>
            </a:endParaRPr>
          </a:p>
        </p:txBody>
      </p:sp>
      <p:sp>
        <p:nvSpPr>
          <p:cNvPr id="67" name="Rectangle 3"/>
          <p:cNvSpPr txBox="1">
            <a:spLocks noChangeArrowheads="1"/>
          </p:cNvSpPr>
          <p:nvPr/>
        </p:nvSpPr>
        <p:spPr bwMode="auto">
          <a:xfrm>
            <a:off x="5167025" y="1847328"/>
            <a:ext cx="915456" cy="288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ts val="400"/>
              </a:spcBef>
              <a:buSzPct val="70000"/>
              <a:defRPr/>
            </a:pPr>
            <a:r>
              <a:rPr lang="en-US" altLang="ko-KR" sz="1000" b="1" kern="0" dirty="0" smtClean="0">
                <a:ea typeface="+mn-ea"/>
              </a:rPr>
              <a:t>Catalog</a:t>
            </a:r>
            <a:endParaRPr lang="en-US" altLang="ko-KR" sz="1000" b="1" kern="0" dirty="0">
              <a:ea typeface="+mn-ea"/>
            </a:endParaRPr>
          </a:p>
        </p:txBody>
      </p:sp>
      <p:sp>
        <p:nvSpPr>
          <p:cNvPr id="68" name="모서리가 둥근 직사각형 67"/>
          <p:cNvSpPr/>
          <p:nvPr/>
        </p:nvSpPr>
        <p:spPr bwMode="gray">
          <a:xfrm>
            <a:off x="529301" y="3375738"/>
            <a:ext cx="2218230" cy="411826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 w="25400" algn="ctr">
            <a:noFill/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marL="96838" algn="ctr" defTabSz="80168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spc="-50" dirty="0" smtClean="0">
                <a:solidFill>
                  <a:prstClr val="white"/>
                </a:solidFill>
                <a:latin typeface="맑은 고딕"/>
                <a:cs typeface="Arial" pitchFamily="34" charset="0"/>
              </a:rPr>
              <a:t>서비스 정보 요</a:t>
            </a:r>
            <a:r>
              <a:rPr kumimoji="0" lang="ko-KR" altLang="en-US" sz="1000" b="1" spc="-50" dirty="0">
                <a:solidFill>
                  <a:prstClr val="white"/>
                </a:solidFill>
                <a:latin typeface="맑은 고딕"/>
                <a:cs typeface="Arial" pitchFamily="34" charset="0"/>
              </a:rPr>
              <a:t>청</a:t>
            </a:r>
            <a:r>
              <a:rPr kumimoji="0" lang="ko-KR" altLang="en-US" sz="1000" b="1" spc="-50" dirty="0" smtClean="0">
                <a:solidFill>
                  <a:prstClr val="white"/>
                </a:solidFill>
                <a:latin typeface="맑은 고딕"/>
                <a:cs typeface="Arial" pitchFamily="34" charset="0"/>
              </a:rPr>
              <a:t> </a:t>
            </a:r>
            <a:r>
              <a:rPr kumimoji="0" lang="en-US" altLang="ko-KR" sz="1000" b="1" spc="-50" dirty="0" smtClean="0">
                <a:solidFill>
                  <a:prstClr val="white"/>
                </a:solidFill>
                <a:latin typeface="맑은 고딕"/>
                <a:cs typeface="Arial" pitchFamily="34" charset="0"/>
              </a:rPr>
              <a:t>&amp; App Binding</a:t>
            </a:r>
            <a:endParaRPr kumimoji="0" lang="ko-KR" altLang="en-US" sz="1000" b="1" spc="-50" dirty="0">
              <a:solidFill>
                <a:srgbClr val="002060"/>
              </a:solidFill>
              <a:latin typeface="맑은 고딕"/>
              <a:cs typeface="Arial" pitchFamily="34" charset="0"/>
            </a:endParaRPr>
          </a:p>
        </p:txBody>
      </p:sp>
      <p:cxnSp>
        <p:nvCxnSpPr>
          <p:cNvPr id="69" name="직선 화살표 연결선 68"/>
          <p:cNvCxnSpPr/>
          <p:nvPr/>
        </p:nvCxnSpPr>
        <p:spPr>
          <a:xfrm>
            <a:off x="2741134" y="3082430"/>
            <a:ext cx="5480846" cy="0"/>
          </a:xfrm>
          <a:prstGeom prst="straightConnector1">
            <a:avLst/>
          </a:prstGeom>
          <a:noFill/>
          <a:ln w="25400" cap="flat" cmpd="sng" algn="ctr">
            <a:solidFill>
              <a:schemeClr val="bg2">
                <a:lumMod val="25000"/>
              </a:schemeClr>
            </a:solidFill>
            <a:prstDash val="solid"/>
            <a:headEnd type="none" w="med" len="med"/>
            <a:tailEnd type="arrow"/>
          </a:ln>
          <a:effectLst/>
        </p:spPr>
      </p:cxnSp>
      <p:sp>
        <p:nvSpPr>
          <p:cNvPr id="72" name="Rectangle 3"/>
          <p:cNvSpPr txBox="1">
            <a:spLocks noChangeArrowheads="1"/>
          </p:cNvSpPr>
          <p:nvPr/>
        </p:nvSpPr>
        <p:spPr bwMode="auto">
          <a:xfrm>
            <a:off x="5024149" y="2856434"/>
            <a:ext cx="125282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ts val="400"/>
              </a:spcBef>
              <a:buSzPct val="70000"/>
              <a:defRPr/>
            </a:pPr>
            <a:r>
              <a:rPr lang="en-US" altLang="ko-KR" sz="1000" b="1" kern="0" dirty="0" smtClean="0">
                <a:ea typeface="+mn-ea"/>
              </a:rPr>
              <a:t>Update Service</a:t>
            </a:r>
            <a:endParaRPr lang="en-US" altLang="ko-KR" sz="1000" b="1" kern="0" dirty="0">
              <a:ea typeface="+mn-ea"/>
            </a:endParaRPr>
          </a:p>
        </p:txBody>
      </p:sp>
      <p:sp>
        <p:nvSpPr>
          <p:cNvPr id="73" name="Rectangle 3"/>
          <p:cNvSpPr txBox="1">
            <a:spLocks noChangeArrowheads="1"/>
          </p:cNvSpPr>
          <p:nvPr/>
        </p:nvSpPr>
        <p:spPr bwMode="auto">
          <a:xfrm>
            <a:off x="5167025" y="2379750"/>
            <a:ext cx="915456" cy="288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ts val="400"/>
              </a:spcBef>
              <a:buSzPct val="70000"/>
              <a:defRPr/>
            </a:pPr>
            <a:r>
              <a:rPr lang="en-US" altLang="ko-KR" sz="1000" b="1" kern="100" dirty="0" smtClean="0">
                <a:latin typeface="+mj-ea"/>
                <a:cs typeface="Times New Roman"/>
              </a:rPr>
              <a:t>Provision</a:t>
            </a:r>
            <a:endParaRPr lang="en-US" altLang="ko-KR" sz="1000" b="1" kern="0" dirty="0">
              <a:ea typeface="+mn-ea"/>
            </a:endParaRPr>
          </a:p>
        </p:txBody>
      </p:sp>
      <p:sp>
        <p:nvSpPr>
          <p:cNvPr id="74" name="Rectangle 3"/>
          <p:cNvSpPr txBox="1">
            <a:spLocks noChangeArrowheads="1"/>
          </p:cNvSpPr>
          <p:nvPr/>
        </p:nvSpPr>
        <p:spPr bwMode="auto">
          <a:xfrm>
            <a:off x="5166497" y="3393118"/>
            <a:ext cx="915456" cy="288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ts val="400"/>
              </a:spcBef>
              <a:buSzPct val="70000"/>
              <a:defRPr/>
            </a:pPr>
            <a:r>
              <a:rPr lang="en-US" altLang="ko-KR" sz="1000" b="1" kern="0" dirty="0" smtClean="0">
                <a:ea typeface="+mn-ea"/>
              </a:rPr>
              <a:t>Bind</a:t>
            </a:r>
            <a:endParaRPr lang="en-US" altLang="ko-KR" sz="1000" b="1" kern="0" dirty="0">
              <a:ea typeface="+mn-ea"/>
            </a:endParaRPr>
          </a:p>
        </p:txBody>
      </p:sp>
      <p:sp>
        <p:nvSpPr>
          <p:cNvPr id="75" name="Rectangle 3"/>
          <p:cNvSpPr txBox="1">
            <a:spLocks noChangeArrowheads="1"/>
          </p:cNvSpPr>
          <p:nvPr/>
        </p:nvSpPr>
        <p:spPr bwMode="auto">
          <a:xfrm>
            <a:off x="5167025" y="3875609"/>
            <a:ext cx="915456" cy="288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ts val="400"/>
              </a:spcBef>
              <a:buSzPct val="70000"/>
              <a:defRPr/>
            </a:pPr>
            <a:r>
              <a:rPr lang="en-US" altLang="ko-KR" sz="1000" b="1" kern="0" dirty="0" smtClean="0">
                <a:ea typeface="+mn-ea"/>
              </a:rPr>
              <a:t>Unbind</a:t>
            </a:r>
            <a:endParaRPr lang="en-US" altLang="ko-KR" sz="1000" b="1" kern="0" dirty="0">
              <a:ea typeface="+mn-ea"/>
            </a:endParaRPr>
          </a:p>
        </p:txBody>
      </p:sp>
      <p:sp>
        <p:nvSpPr>
          <p:cNvPr id="76" name="Rectangle 3"/>
          <p:cNvSpPr txBox="1">
            <a:spLocks noChangeArrowheads="1"/>
          </p:cNvSpPr>
          <p:nvPr/>
        </p:nvSpPr>
        <p:spPr bwMode="auto">
          <a:xfrm>
            <a:off x="5167025" y="4388534"/>
            <a:ext cx="915456" cy="288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ts val="400"/>
              </a:spcBef>
              <a:buSzPct val="70000"/>
              <a:defRPr/>
            </a:pPr>
            <a:r>
              <a:rPr lang="en-US" altLang="ko-KR" sz="1000" b="1" kern="100" dirty="0" err="1" smtClean="0">
                <a:latin typeface="+mj-ea"/>
                <a:cs typeface="Times New Roman"/>
              </a:rPr>
              <a:t>Derovision</a:t>
            </a:r>
            <a:endParaRPr lang="en-US" altLang="ko-KR" sz="1000" b="1" kern="0" dirty="0"/>
          </a:p>
        </p:txBody>
      </p:sp>
      <p:sp>
        <p:nvSpPr>
          <p:cNvPr id="86" name="Rectangle 3"/>
          <p:cNvSpPr txBox="1">
            <a:spLocks noChangeArrowheads="1"/>
          </p:cNvSpPr>
          <p:nvPr/>
        </p:nvSpPr>
        <p:spPr bwMode="auto">
          <a:xfrm>
            <a:off x="5143110" y="4618247"/>
            <a:ext cx="1034622" cy="58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ts val="400"/>
              </a:spcBef>
              <a:buSzPct val="70000"/>
              <a:defRPr/>
            </a:pPr>
            <a:r>
              <a:rPr lang="en-US" altLang="ko-KR" sz="1200" b="1" kern="0" dirty="0" smtClean="0">
                <a:ea typeface="+mn-ea"/>
              </a:rPr>
              <a:t>APIs</a:t>
            </a:r>
            <a:endParaRPr lang="en-US" altLang="ko-KR" sz="1200" b="1" kern="0" dirty="0">
              <a:ea typeface="+mn-ea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166092" y="2019786"/>
            <a:ext cx="117601" cy="117601"/>
          </a:xfrm>
          <a:prstGeom prst="ellipse">
            <a:avLst/>
          </a:prstGeom>
          <a:solidFill>
            <a:schemeClr val="bg2">
              <a:lumMod val="2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4166092" y="3023629"/>
            <a:ext cx="117601" cy="117601"/>
          </a:xfrm>
          <a:prstGeom prst="ellipse">
            <a:avLst/>
          </a:prstGeom>
          <a:solidFill>
            <a:schemeClr val="bg2">
              <a:lumMod val="2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4165291" y="3522850"/>
            <a:ext cx="117601" cy="117601"/>
          </a:xfrm>
          <a:prstGeom prst="ellipse">
            <a:avLst/>
          </a:prstGeom>
          <a:solidFill>
            <a:schemeClr val="bg2">
              <a:lumMod val="2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4165290" y="4019813"/>
            <a:ext cx="117601" cy="117601"/>
          </a:xfrm>
          <a:prstGeom prst="ellipse">
            <a:avLst/>
          </a:prstGeom>
          <a:solidFill>
            <a:schemeClr val="bg2">
              <a:lumMod val="2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4165289" y="4542264"/>
            <a:ext cx="117601" cy="117601"/>
          </a:xfrm>
          <a:prstGeom prst="ellipse">
            <a:avLst/>
          </a:prstGeom>
          <a:solidFill>
            <a:schemeClr val="bg2">
              <a:lumMod val="2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166092" y="2523954"/>
            <a:ext cx="117601" cy="117601"/>
          </a:xfrm>
          <a:prstGeom prst="ellipse">
            <a:avLst/>
          </a:prstGeom>
          <a:solidFill>
            <a:schemeClr val="bg2">
              <a:lumMod val="2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6980268" y="3023629"/>
            <a:ext cx="117601" cy="117601"/>
          </a:xfrm>
          <a:prstGeom prst="ellipse">
            <a:avLst/>
          </a:prstGeom>
          <a:solidFill>
            <a:schemeClr val="bg2">
              <a:lumMod val="2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6979467" y="3522850"/>
            <a:ext cx="117601" cy="117601"/>
          </a:xfrm>
          <a:prstGeom prst="ellipse">
            <a:avLst/>
          </a:prstGeom>
          <a:solidFill>
            <a:schemeClr val="bg2">
              <a:lumMod val="2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6979466" y="4019813"/>
            <a:ext cx="117601" cy="117601"/>
          </a:xfrm>
          <a:prstGeom prst="ellipse">
            <a:avLst/>
          </a:prstGeom>
          <a:solidFill>
            <a:schemeClr val="bg2">
              <a:lumMod val="2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6979465" y="4547027"/>
            <a:ext cx="117601" cy="117601"/>
          </a:xfrm>
          <a:prstGeom prst="ellipse">
            <a:avLst/>
          </a:prstGeom>
          <a:solidFill>
            <a:schemeClr val="bg2">
              <a:lumMod val="2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6980268" y="2523954"/>
            <a:ext cx="117601" cy="117601"/>
          </a:xfrm>
          <a:prstGeom prst="ellipse">
            <a:avLst/>
          </a:prstGeom>
          <a:solidFill>
            <a:schemeClr val="bg2">
              <a:lumMod val="2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440355" y="1871836"/>
            <a:ext cx="1197429" cy="2931602"/>
          </a:xfrm>
          <a:prstGeom prst="roundRect">
            <a:avLst/>
          </a:prstGeom>
          <a:solidFill>
            <a:schemeClr val="accent2">
              <a:lumMod val="50000"/>
              <a:alpha val="9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Service </a:t>
            </a:r>
          </a:p>
          <a:p>
            <a:pPr algn="ctr" latinLnBrk="0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Broker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449955" y="1871838"/>
            <a:ext cx="1572744" cy="2931600"/>
          </a:xfrm>
          <a:prstGeom prst="roundRect">
            <a:avLst/>
          </a:prstGeom>
          <a:solidFill>
            <a:schemeClr val="accent1">
              <a:alpha val="9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실행환경</a:t>
            </a:r>
            <a:endParaRPr lang="en-US" altLang="ko-KR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en-US" altLang="ko-KR" sz="2300" b="1" dirty="0" smtClean="0">
                <a:solidFill>
                  <a:schemeClr val="tx2"/>
                </a:solidFill>
              </a:rPr>
              <a:t>7. </a:t>
            </a:r>
            <a:r>
              <a:rPr kumimoji="0" lang="ko-KR" altLang="en-US" sz="2300" b="1" dirty="0" smtClean="0">
                <a:solidFill>
                  <a:schemeClr val="tx2"/>
                </a:solidFill>
              </a:rPr>
              <a:t>서비스환경 </a:t>
            </a:r>
            <a:r>
              <a:rPr kumimoji="0" lang="ko-KR" altLang="en-US" sz="2300" b="1" dirty="0" smtClean="0">
                <a:solidFill>
                  <a:schemeClr val="tx2"/>
                </a:solidFill>
              </a:rPr>
              <a:t>생성 및 동</a:t>
            </a:r>
            <a:r>
              <a:rPr kumimoji="0" lang="ko-KR" altLang="en-US" sz="2300" b="1" dirty="0">
                <a:solidFill>
                  <a:schemeClr val="tx2"/>
                </a:solidFill>
              </a:rPr>
              <a:t>작</a:t>
            </a:r>
            <a:r>
              <a:rPr kumimoji="0" lang="ko-KR" altLang="en-US" sz="2300" b="1" dirty="0" smtClean="0">
                <a:solidFill>
                  <a:schemeClr val="tx2"/>
                </a:solidFill>
              </a:rPr>
              <a:t>구조</a:t>
            </a:r>
            <a:endParaRPr kumimoji="0" lang="ko-KR" altLang="en-US" sz="2300" b="1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27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en-US" altLang="ko-KR" sz="2300" b="1" dirty="0" smtClean="0">
                <a:solidFill>
                  <a:schemeClr val="tx2"/>
                </a:solidFill>
              </a:rPr>
              <a:t>8. </a:t>
            </a:r>
            <a:r>
              <a:rPr kumimoji="0" lang="ko-KR" altLang="en-US" sz="2300" b="1" dirty="0" smtClean="0">
                <a:solidFill>
                  <a:schemeClr val="tx2"/>
                </a:solidFill>
              </a:rPr>
              <a:t>서비스</a:t>
            </a:r>
            <a:r>
              <a:rPr kumimoji="0" lang="ko-KR" altLang="en-US" sz="2300" b="1" dirty="0" smtClean="0">
                <a:solidFill>
                  <a:schemeClr val="tx2"/>
                </a:solidFill>
              </a:rPr>
              <a:t>환경 </a:t>
            </a:r>
            <a:r>
              <a:rPr kumimoji="0" lang="ko-KR" altLang="en-US" sz="2300" b="1" dirty="0">
                <a:solidFill>
                  <a:schemeClr val="tx2"/>
                </a:solidFill>
              </a:rPr>
              <a:t>지원범위 및 추가 방법</a:t>
            </a:r>
            <a:endParaRPr kumimoji="0" lang="ko-KR" altLang="en-US" sz="2300" b="1" dirty="0" smtClean="0">
              <a:solidFill>
                <a:schemeClr val="tx2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8332" y="1223492"/>
            <a:ext cx="9565354" cy="1584104"/>
            <a:chOff x="228332" y="1030307"/>
            <a:chExt cx="9565354" cy="113935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332" y="1030307"/>
              <a:ext cx="3228582" cy="11075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462" y="1030308"/>
              <a:ext cx="3188583" cy="113935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492" y="1030309"/>
              <a:ext cx="2881194" cy="1139352"/>
            </a:xfrm>
            <a:prstGeom prst="rect">
              <a:avLst/>
            </a:prstGeom>
          </p:spPr>
        </p:pic>
      </p:grpSp>
      <p:sp>
        <p:nvSpPr>
          <p:cNvPr id="61" name="Shape 3092"/>
          <p:cNvSpPr/>
          <p:nvPr/>
        </p:nvSpPr>
        <p:spPr>
          <a:xfrm>
            <a:off x="283338" y="3011547"/>
            <a:ext cx="3117896" cy="539422"/>
          </a:xfrm>
          <a:prstGeom prst="chevron">
            <a:avLst>
              <a:gd name="adj" fmla="val 19653"/>
            </a:avLst>
          </a:prstGeom>
          <a:solidFill>
            <a:srgbClr val="FABF8E"/>
          </a:solidFill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88900" marR="0" lvl="0" indent="0" algn="ctr" rtl="0">
              <a:lnSpc>
                <a:spcPct val="110000"/>
              </a:lnSpc>
              <a:spcBef>
                <a:spcPts val="0"/>
              </a:spcBef>
              <a:buClr>
                <a:srgbClr val="3271AA"/>
              </a:buClr>
              <a:buSzPct val="25000"/>
              <a:buFont typeface="Noto Symbol"/>
              <a:buNone/>
            </a:pPr>
            <a:r>
              <a:rPr lang="ko-KR" altLang="en-US" sz="1600" b="1" i="0" u="none" strike="noStrike" cap="none" baseline="0" dirty="0" smtClean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서비스환경 검색</a:t>
            </a:r>
            <a:endParaRPr lang="en-US" sz="1600" b="1" i="0" u="none" strike="noStrike" cap="none" baseline="0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62" name="Shape 3093"/>
          <p:cNvSpPr/>
          <p:nvPr/>
        </p:nvSpPr>
        <p:spPr>
          <a:xfrm>
            <a:off x="6503205" y="3018439"/>
            <a:ext cx="3117893" cy="539422"/>
          </a:xfrm>
          <a:prstGeom prst="chevron">
            <a:avLst>
              <a:gd name="adj" fmla="val 19653"/>
            </a:avLst>
          </a:prstGeom>
          <a:solidFill>
            <a:srgbClr val="974806"/>
          </a:solidFill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ko-KR" altLang="en-US" sz="1600" b="1" i="0" u="none" strike="noStrike" cap="none" baseline="0" dirty="0" smtClean="0">
                <a:solidFill>
                  <a:schemeClr val="lt1"/>
                </a:solidFill>
                <a:latin typeface="+mn-ea"/>
                <a:ea typeface="+mn-ea"/>
                <a:cs typeface="Arial"/>
                <a:sym typeface="Arial"/>
              </a:rPr>
              <a:t>실행환경 </a:t>
            </a:r>
            <a:r>
              <a:rPr lang="ko-KR" altLang="en-US" sz="1600" b="1" dirty="0" smtClean="0">
                <a:solidFill>
                  <a:schemeClr val="lt1"/>
                </a:solidFill>
                <a:latin typeface="+mn-ea"/>
                <a:ea typeface="+mn-ea"/>
                <a:cs typeface="Arial"/>
                <a:sym typeface="Arial"/>
              </a:rPr>
              <a:t>개발</a:t>
            </a:r>
            <a:r>
              <a:rPr lang="en-US" altLang="ko-KR" sz="1600" b="1" dirty="0" smtClean="0">
                <a:solidFill>
                  <a:schemeClr val="lt1"/>
                </a:solidFill>
                <a:latin typeface="+mn-ea"/>
                <a:ea typeface="+mn-ea"/>
                <a:cs typeface="Arial"/>
                <a:sym typeface="Arial"/>
              </a:rPr>
              <a:t>(Optional)</a:t>
            </a:r>
            <a:endParaRPr lang="en-US" sz="1600" b="1" i="0" u="none" strike="noStrike" cap="none" baseline="0" dirty="0">
              <a:solidFill>
                <a:schemeClr val="lt1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63" name="Shape 3094"/>
          <p:cNvSpPr/>
          <p:nvPr/>
        </p:nvSpPr>
        <p:spPr>
          <a:xfrm>
            <a:off x="3393269" y="3011548"/>
            <a:ext cx="3117893" cy="539422"/>
          </a:xfrm>
          <a:prstGeom prst="chevron">
            <a:avLst>
              <a:gd name="adj" fmla="val 19653"/>
            </a:avLst>
          </a:prstGeom>
          <a:solidFill>
            <a:srgbClr val="E36C09"/>
          </a:solidFill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88900" marR="0" lvl="0" indent="0" algn="ctr" rtl="0">
              <a:lnSpc>
                <a:spcPct val="110000"/>
              </a:lnSpc>
              <a:spcBef>
                <a:spcPts val="0"/>
              </a:spcBef>
              <a:buClr>
                <a:srgbClr val="3271AA"/>
              </a:buClr>
              <a:buSzPct val="25000"/>
              <a:buFont typeface="Noto Symbol"/>
              <a:buNone/>
            </a:pPr>
            <a:r>
              <a:rPr lang="ko-KR" altLang="en-US" sz="1600" b="1" i="0" u="none" strike="noStrike" cap="none" baseline="0" dirty="0" smtClean="0">
                <a:solidFill>
                  <a:schemeClr val="lt1"/>
                </a:solidFill>
                <a:latin typeface="+mn-ea"/>
                <a:ea typeface="+mn-ea"/>
                <a:cs typeface="Arial"/>
                <a:sym typeface="Arial"/>
              </a:rPr>
              <a:t>실행환경 추가</a:t>
            </a:r>
            <a:endParaRPr lang="en-US" sz="1600" b="1" i="0" u="none" strike="noStrike" cap="none" baseline="0" dirty="0">
              <a:solidFill>
                <a:schemeClr val="lt1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64" name="Shape 3063"/>
          <p:cNvSpPr/>
          <p:nvPr/>
        </p:nvSpPr>
        <p:spPr>
          <a:xfrm>
            <a:off x="309096" y="3608509"/>
            <a:ext cx="3000775" cy="1671822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 w="9525" cap="flat" cmpd="sng">
            <a:solidFill>
              <a:srgbClr val="3F3F3F"/>
            </a:solidFill>
            <a:prstDash val="dot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92075" marR="0" lvl="0" indent="-92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latin typeface="+mn-ea"/>
                <a:ea typeface="+mn-ea"/>
                <a:cs typeface="Arial"/>
                <a:sym typeface="Arial"/>
              </a:rPr>
              <a:t> Cloud Foundry Community</a:t>
            </a:r>
            <a:endParaRPr lang="en-US" b="0" i="0" u="none" strike="noStrike" cap="none" baseline="0" dirty="0">
              <a:latin typeface="+mn-ea"/>
              <a:ea typeface="+mn-ea"/>
              <a:cs typeface="Arial"/>
              <a:sym typeface="Arial"/>
            </a:endParaRPr>
          </a:p>
          <a:p>
            <a:pPr marL="92075" marR="0" lvl="0" indent="-92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latin typeface="+mn-ea"/>
                <a:ea typeface="+mn-ea"/>
                <a:cs typeface="Arial"/>
                <a:sym typeface="Arial"/>
              </a:rPr>
              <a:t> Third Party </a:t>
            </a:r>
            <a:r>
              <a:rPr lang="en-US" dirty="0" smtClean="0">
                <a:latin typeface="+mn-ea"/>
                <a:ea typeface="+mn-ea"/>
                <a:cs typeface="Arial"/>
                <a:sym typeface="Arial"/>
              </a:rPr>
              <a:t>Services</a:t>
            </a:r>
          </a:p>
        </p:txBody>
      </p:sp>
      <p:sp>
        <p:nvSpPr>
          <p:cNvPr id="65" name="Shape 3063"/>
          <p:cNvSpPr/>
          <p:nvPr/>
        </p:nvSpPr>
        <p:spPr>
          <a:xfrm>
            <a:off x="3436545" y="3606361"/>
            <a:ext cx="3000775" cy="1673970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 w="9525" cap="flat" cmpd="sng">
            <a:solidFill>
              <a:srgbClr val="3F3F3F"/>
            </a:solidFill>
            <a:prstDash val="dot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92075" marR="0" lvl="0" indent="-92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latin typeface="+mn-ea"/>
                <a:ea typeface="+mn-ea"/>
                <a:cs typeface="Arial"/>
                <a:sym typeface="Arial"/>
              </a:rPr>
              <a:t> Service</a:t>
            </a:r>
            <a:r>
              <a:rPr lang="en-US" b="0" i="0" u="none" strike="noStrike" cap="none" dirty="0" smtClean="0">
                <a:latin typeface="+mn-ea"/>
                <a:ea typeface="+mn-ea"/>
                <a:cs typeface="Arial"/>
                <a:sym typeface="Arial"/>
              </a:rPr>
              <a:t> Download or </a:t>
            </a:r>
            <a:r>
              <a:rPr lang="ko-KR" altLang="en-US" b="0" i="0" u="none" strike="noStrike" cap="none" dirty="0" smtClean="0">
                <a:latin typeface="+mn-ea"/>
                <a:ea typeface="+mn-ea"/>
                <a:cs typeface="Arial"/>
                <a:sym typeface="Arial"/>
              </a:rPr>
              <a:t>구매</a:t>
            </a:r>
            <a:endParaRPr lang="en-US" b="0" i="0" u="none" strike="noStrike" cap="none" baseline="0" dirty="0">
              <a:latin typeface="+mn-ea"/>
              <a:ea typeface="+mn-ea"/>
              <a:cs typeface="Arial"/>
              <a:sym typeface="Arial"/>
            </a:endParaRPr>
          </a:p>
          <a:p>
            <a:pPr marL="92075" marR="0" lvl="0" indent="-92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latin typeface="+mn-ea"/>
                <a:ea typeface="+mn-ea"/>
                <a:cs typeface="Arial"/>
                <a:sym typeface="Arial"/>
              </a:rPr>
              <a:t> Service Node</a:t>
            </a:r>
            <a:r>
              <a:rPr lang="en-US" b="0" i="0" u="none" strike="noStrike" cap="none" dirty="0" smtClean="0"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b="0" i="0" u="none" strike="noStrike" cap="none" dirty="0" smtClean="0">
                <a:latin typeface="+mn-ea"/>
                <a:ea typeface="+mn-ea"/>
                <a:cs typeface="Arial"/>
                <a:sym typeface="Arial"/>
              </a:rPr>
              <a:t>설치</a:t>
            </a:r>
            <a:endParaRPr lang="en-US" altLang="ko-KR" b="0" i="0" u="none" strike="noStrike" cap="none" dirty="0" smtClean="0">
              <a:latin typeface="+mn-ea"/>
              <a:ea typeface="+mn-ea"/>
              <a:cs typeface="Arial"/>
              <a:sym typeface="Arial"/>
            </a:endParaRPr>
          </a:p>
          <a:p>
            <a:pPr marL="92075" marR="0" lvl="0" indent="-92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ct val="100000"/>
              <a:buFont typeface="Arial"/>
              <a:buChar char="•"/>
            </a:pPr>
            <a:r>
              <a:rPr lang="en-US" baseline="0" dirty="0"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en-US" baseline="0" dirty="0" smtClean="0">
                <a:latin typeface="+mn-ea"/>
                <a:ea typeface="+mn-ea"/>
                <a:cs typeface="Arial"/>
                <a:sym typeface="Arial"/>
              </a:rPr>
              <a:t>Service Broker</a:t>
            </a:r>
            <a:r>
              <a:rPr lang="en-US" b="0" i="0" u="none" strike="noStrike" cap="none" baseline="0" dirty="0" smtClean="0"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b="0" i="0" u="none" strike="noStrike" cap="none" baseline="0" dirty="0" smtClean="0">
                <a:latin typeface="+mn-ea"/>
                <a:ea typeface="+mn-ea"/>
                <a:cs typeface="Arial"/>
                <a:sym typeface="Arial"/>
              </a:rPr>
              <a:t>추가 </a:t>
            </a:r>
            <a:r>
              <a:rPr lang="en-US" altLang="ko-KR" b="0" i="0" u="none" strike="noStrike" cap="none" baseline="0" dirty="0" smtClean="0">
                <a:latin typeface="+mn-ea"/>
                <a:ea typeface="+mn-ea"/>
                <a:cs typeface="Arial"/>
                <a:sym typeface="Arial"/>
              </a:rPr>
              <a:t>to </a:t>
            </a:r>
            <a:r>
              <a:rPr lang="en-US" altLang="ko-KR" dirty="0" smtClean="0">
                <a:latin typeface="+mn-ea"/>
                <a:ea typeface="+mn-ea"/>
                <a:cs typeface="Arial"/>
                <a:sym typeface="Arial"/>
              </a:rPr>
              <a:t>Open PaaS</a:t>
            </a:r>
            <a:endParaRPr lang="en-US" b="0" i="0" u="none" strike="noStrike" cap="none" baseline="0" dirty="0"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66" name="Shape 3063"/>
          <p:cNvSpPr/>
          <p:nvPr/>
        </p:nvSpPr>
        <p:spPr>
          <a:xfrm>
            <a:off x="6538236" y="3604213"/>
            <a:ext cx="3000775" cy="1676118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 w="9525" cap="flat" cmpd="sng">
            <a:solidFill>
              <a:srgbClr val="3F3F3F"/>
            </a:solidFill>
            <a:prstDash val="dot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92075" marR="0" lvl="0" indent="-92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latin typeface="+mn-ea"/>
                <a:ea typeface="+mn-ea"/>
                <a:cs typeface="Arial"/>
                <a:sym typeface="Arial"/>
              </a:rPr>
              <a:t> Custom Service Broker</a:t>
            </a:r>
            <a:r>
              <a:rPr lang="en-US" b="0" i="0" u="none" strike="noStrike" cap="none" dirty="0" smtClean="0"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b="0" i="0" u="none" strike="noStrike" cap="none" dirty="0" smtClean="0">
                <a:latin typeface="+mn-ea"/>
                <a:ea typeface="+mn-ea"/>
                <a:cs typeface="Arial"/>
                <a:sym typeface="Arial"/>
              </a:rPr>
              <a:t>구현</a:t>
            </a:r>
            <a:endParaRPr lang="en-US" altLang="ko-KR" b="0" i="0" u="none" strike="noStrike" cap="none" dirty="0" smtClean="0">
              <a:latin typeface="+mn-ea"/>
              <a:ea typeface="+mn-ea"/>
              <a:cs typeface="Arial"/>
              <a:sym typeface="Arial"/>
            </a:endParaRPr>
          </a:p>
          <a:p>
            <a:pPr marL="92075" marR="0" lvl="0" indent="-92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ct val="100000"/>
              <a:buFont typeface="Arial"/>
              <a:buChar char="•"/>
            </a:pPr>
            <a:r>
              <a:rPr lang="en-US" baseline="0" dirty="0"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en-US" baseline="0" dirty="0" smtClean="0">
                <a:latin typeface="+mn-ea"/>
                <a:ea typeface="+mn-ea"/>
                <a:cs typeface="Arial"/>
                <a:sym typeface="Arial"/>
              </a:rPr>
              <a:t>Service Release </a:t>
            </a:r>
            <a:r>
              <a:rPr lang="ko-KR" altLang="en-US" baseline="0" dirty="0" smtClean="0">
                <a:latin typeface="+mn-ea"/>
                <a:ea typeface="+mn-ea"/>
                <a:cs typeface="Arial"/>
                <a:sym typeface="Arial"/>
              </a:rPr>
              <a:t>생성</a:t>
            </a:r>
            <a:endParaRPr lang="en-US" b="0" i="0" u="none" strike="noStrike" cap="none" baseline="0" dirty="0">
              <a:latin typeface="+mn-ea"/>
              <a:ea typeface="+mn-ea"/>
              <a:cs typeface="Arial"/>
              <a:sym typeface="Arial"/>
            </a:endParaRPr>
          </a:p>
          <a:p>
            <a:pPr marL="92075" marR="0" lvl="0" indent="-92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latin typeface="+mn-ea"/>
                <a:ea typeface="+mn-ea"/>
                <a:cs typeface="Arial"/>
                <a:sym typeface="Arial"/>
              </a:rPr>
              <a:t> Service Node </a:t>
            </a:r>
            <a:r>
              <a:rPr lang="ko-KR" altLang="en-US" b="0" i="0" u="none" strike="noStrike" cap="none" baseline="0" dirty="0" smtClean="0">
                <a:latin typeface="+mn-ea"/>
                <a:ea typeface="+mn-ea"/>
                <a:cs typeface="Arial"/>
                <a:sym typeface="Arial"/>
              </a:rPr>
              <a:t>설치</a:t>
            </a:r>
            <a:endParaRPr lang="en-US" altLang="ko-KR" b="0" i="0" u="none" strike="noStrike" cap="none" baseline="0" dirty="0" smtClean="0">
              <a:latin typeface="+mn-ea"/>
              <a:ea typeface="+mn-ea"/>
              <a:cs typeface="Arial"/>
              <a:sym typeface="Arial"/>
            </a:endParaRPr>
          </a:p>
          <a:p>
            <a:pPr marL="92075" marR="0" lvl="0" indent="-92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ct val="100000"/>
              <a:buFont typeface="Arial"/>
              <a:buChar char="•"/>
            </a:pPr>
            <a:r>
              <a:rPr lang="en-US" dirty="0"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en-US" dirty="0" smtClean="0">
                <a:latin typeface="+mn-ea"/>
                <a:ea typeface="+mn-ea"/>
                <a:cs typeface="Arial"/>
                <a:sym typeface="Arial"/>
              </a:rPr>
              <a:t>Service Broker</a:t>
            </a:r>
            <a:r>
              <a:rPr lang="en-US" b="0" i="0" u="none" strike="noStrike" cap="none" baseline="0" dirty="0" smtClean="0"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b="0" i="0" u="none" strike="noStrike" cap="none" baseline="0" dirty="0" smtClean="0">
                <a:latin typeface="+mn-ea"/>
                <a:ea typeface="+mn-ea"/>
                <a:cs typeface="Arial"/>
                <a:sym typeface="Arial"/>
              </a:rPr>
              <a:t>추가 </a:t>
            </a:r>
            <a:r>
              <a:rPr lang="en-US" altLang="ko-KR" b="0" i="0" u="none" strike="noStrike" cap="none" baseline="0" dirty="0" smtClean="0">
                <a:latin typeface="+mn-ea"/>
                <a:ea typeface="+mn-ea"/>
                <a:cs typeface="Arial"/>
                <a:sym typeface="Arial"/>
              </a:rPr>
              <a:t>to </a:t>
            </a:r>
            <a:r>
              <a:rPr lang="en-US" altLang="ko-KR" dirty="0" smtClean="0">
                <a:latin typeface="+mn-ea"/>
                <a:ea typeface="+mn-ea"/>
                <a:cs typeface="Arial"/>
                <a:sym typeface="Arial"/>
              </a:rPr>
              <a:t>Open PaaS</a:t>
            </a:r>
            <a:endParaRPr lang="en-US" b="0" i="0" u="none" strike="noStrike" cap="none" baseline="0" dirty="0">
              <a:latin typeface="+mn-ea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909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44986" y="2031847"/>
            <a:ext cx="9124517" cy="399842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en-US" altLang="ko-KR" sz="2300" b="1" dirty="0" smtClean="0">
                <a:solidFill>
                  <a:schemeClr val="tx2"/>
                </a:solidFill>
              </a:rPr>
              <a:t>9. </a:t>
            </a:r>
            <a:r>
              <a:rPr kumimoji="0" lang="ko-KR" altLang="en-US" sz="2300" b="1" dirty="0" smtClean="0">
                <a:solidFill>
                  <a:schemeClr val="tx2"/>
                </a:solidFill>
              </a:rPr>
              <a:t>서비스환경 </a:t>
            </a:r>
            <a:r>
              <a:rPr kumimoji="0" lang="ko-KR" altLang="en-US" sz="2300" b="1" dirty="0" err="1" smtClean="0">
                <a:solidFill>
                  <a:schemeClr val="tx2"/>
                </a:solidFill>
              </a:rPr>
              <a:t>구</a:t>
            </a:r>
            <a:r>
              <a:rPr kumimoji="0" lang="ko-KR" altLang="en-US" sz="2300" b="1" dirty="0" err="1">
                <a:solidFill>
                  <a:schemeClr val="tx2"/>
                </a:solidFill>
              </a:rPr>
              <a:t>현</a:t>
            </a:r>
            <a:r>
              <a:rPr kumimoji="0" lang="ko-KR" altLang="en-US" sz="2300" b="1" dirty="0" err="1" smtClean="0">
                <a:solidFill>
                  <a:schemeClr val="tx2"/>
                </a:solidFill>
              </a:rPr>
              <a:t>를</a:t>
            </a:r>
            <a:r>
              <a:rPr kumimoji="0" lang="ko-KR" altLang="en-US" sz="2300" b="1" dirty="0" smtClean="0">
                <a:solidFill>
                  <a:schemeClr val="tx2"/>
                </a:solidFill>
              </a:rPr>
              <a:t> 위한 </a:t>
            </a:r>
            <a:r>
              <a:rPr kumimoji="0" lang="en-US" altLang="ko-KR" sz="2300" b="1" dirty="0" smtClean="0">
                <a:solidFill>
                  <a:schemeClr val="tx2"/>
                </a:solidFill>
              </a:rPr>
              <a:t>Open PaaS Service APIs</a:t>
            </a:r>
            <a:endParaRPr kumimoji="0" lang="ko-KR" altLang="en-US" sz="2300" b="1" dirty="0" smtClean="0">
              <a:solidFill>
                <a:schemeClr val="tx2"/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172459"/>
              </p:ext>
            </p:extLst>
          </p:nvPr>
        </p:nvGraphicFramePr>
        <p:xfrm>
          <a:off x="423947" y="2097774"/>
          <a:ext cx="8987366" cy="9399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87366"/>
              </a:tblGrid>
              <a:tr h="323937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solidFill>
                            <a:schemeClr val="tx2"/>
                          </a:solidFill>
                          <a:effectLst/>
                        </a:rPr>
                        <a:t>- Header</a:t>
                      </a:r>
                      <a:endParaRPr lang="ko-KR" sz="1400" kern="100" dirty="0">
                        <a:solidFill>
                          <a:schemeClr val="tx2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1597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X-Broker-</a:t>
                      </a:r>
                      <a:r>
                        <a:rPr lang="en-US" altLang="ko-KR" sz="10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altLang="ko-KR" sz="10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-Version: </a:t>
                      </a:r>
                      <a:r>
                        <a:rPr lang="en-US" altLang="ko-KR" sz="1000" b="1" i="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  <a:r>
                        <a:rPr lang="en-US" altLang="ko-KR" sz="1000" b="1" i="0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Open PaaS Beta 1.0</a:t>
                      </a: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의 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Service 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API </a:t>
                      </a: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버전은 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2.5 </a:t>
                      </a: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이다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en-US" altLang="ko-KR" sz="10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Authorization : Basic </a:t>
                      </a:r>
                      <a:r>
                        <a:rPr lang="en-US" altLang="ko-KR" sz="1000" b="1" i="0" kern="1200" dirty="0" err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username</a:t>
                      </a:r>
                      <a:r>
                        <a:rPr lang="en-US" altLang="ko-KR" sz="1000" b="1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1000" b="1" i="0" kern="1200" baseline="0" dirty="0" err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r>
                        <a:rPr lang="en-US" altLang="ko-KR" sz="1000" b="1" i="0" kern="1200" baseline="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#Service 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</a:t>
                      </a:r>
                      <a:r>
                        <a:rPr lang="en-US" altLang="ko-KR" sz="10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 </a:t>
                      </a:r>
                      <a:r>
                        <a:rPr lang="en-US" altLang="ko-KR" sz="10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 Authentication</a:t>
                      </a:r>
                      <a:r>
                        <a:rPr lang="ko-KR" altLang="en-US" sz="10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방식을 사용하여 인증을 진행하여야 한다</a:t>
                      </a:r>
                      <a:r>
                        <a:rPr lang="en-US" altLang="ko-KR" sz="10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000" b="0" i="0" kern="100" dirty="0" smtClean="0">
                        <a:solidFill>
                          <a:srgbClr val="C00000"/>
                        </a:solidFill>
                        <a:effectLst/>
                        <a:latin typeface="+mn-lt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53300" y="714791"/>
            <a:ext cx="9476358" cy="1454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ts val="400"/>
              </a:spcBef>
              <a:buSzPct val="70000"/>
              <a:defRPr/>
            </a:pPr>
            <a:r>
              <a:rPr lang="en-US" altLang="ko-KR" sz="1500" b="1" kern="0" dirty="0" smtClean="0"/>
              <a:t>- Open </a:t>
            </a:r>
            <a:r>
              <a:rPr lang="en-US" altLang="ko-KR" sz="1500" b="1" kern="0" dirty="0" smtClean="0"/>
              <a:t>PaaS</a:t>
            </a:r>
            <a:r>
              <a:rPr lang="ko-KR" altLang="en-US" sz="1500" b="1" kern="0" dirty="0" smtClean="0"/>
              <a:t>에서 </a:t>
            </a:r>
            <a:r>
              <a:rPr lang="ko-KR" altLang="en-US" sz="1500" b="1" kern="0" dirty="0"/>
              <a:t>서비스를 생성하고 사용하기 위해 서비스 </a:t>
            </a:r>
            <a:r>
              <a:rPr lang="ko-KR" altLang="en-US" sz="1500" b="1" kern="0" dirty="0" smtClean="0"/>
              <a:t>제공자는 </a:t>
            </a:r>
            <a:r>
              <a:rPr lang="en-US" altLang="ko-KR" sz="1500" b="1" kern="0" dirty="0"/>
              <a:t>Service </a:t>
            </a:r>
            <a:r>
              <a:rPr lang="en-US" altLang="ko-KR" sz="1500" b="1" kern="0" dirty="0" smtClean="0"/>
              <a:t>APIs</a:t>
            </a:r>
            <a:r>
              <a:rPr lang="ko-KR" altLang="en-US" sz="1500" b="1" kern="0" dirty="0" smtClean="0"/>
              <a:t>를 </a:t>
            </a:r>
            <a:r>
              <a:rPr lang="ko-KR" altLang="en-US" sz="1500" b="1" kern="0" dirty="0"/>
              <a:t>구현하여 </a:t>
            </a:r>
            <a:r>
              <a:rPr lang="ko-KR" altLang="en-US" sz="1500" b="1" kern="0" dirty="0" smtClean="0"/>
              <a:t>제공할 </a:t>
            </a:r>
            <a:r>
              <a:rPr lang="ko-KR" altLang="en-US" sz="1500" b="1" kern="0" dirty="0" smtClean="0"/>
              <a:t>수 </a:t>
            </a:r>
            <a:r>
              <a:rPr lang="ko-KR" altLang="en-US" sz="1500" b="1" kern="0" dirty="0" err="1" smtClean="0"/>
              <a:t>있</a:t>
            </a:r>
            <a:r>
              <a:rPr lang="ko-KR" altLang="en-US" sz="1500" b="1" kern="0" dirty="0" smtClean="0"/>
              <a:t> </a:t>
            </a:r>
            <a:endParaRPr lang="en-US" altLang="ko-KR" sz="1500" b="1" kern="0" dirty="0" smtClean="0"/>
          </a:p>
          <a:p>
            <a:pPr eaLnBrk="0" hangingPunct="0">
              <a:spcBef>
                <a:spcPts val="400"/>
              </a:spcBef>
              <a:buSzPct val="70000"/>
              <a:defRPr/>
            </a:pPr>
            <a:r>
              <a:rPr lang="en-US" altLang="ko-KR" sz="1500" b="1" kern="0" dirty="0"/>
              <a:t> </a:t>
            </a:r>
            <a:r>
              <a:rPr lang="en-US" altLang="ko-KR" sz="1500" b="1" kern="0" dirty="0" smtClean="0"/>
              <a:t> </a:t>
            </a:r>
            <a:r>
              <a:rPr lang="ko-KR" altLang="en-US" sz="1500" b="1" kern="0" dirty="0" err="1" smtClean="0"/>
              <a:t>으며</a:t>
            </a:r>
            <a:r>
              <a:rPr lang="en-US" altLang="ko-KR" sz="1500" b="1" kern="0" dirty="0" smtClean="0"/>
              <a:t>, </a:t>
            </a:r>
            <a:r>
              <a:rPr lang="en-US" altLang="ko-KR" sz="1500" b="1" kern="0" dirty="0" smtClean="0"/>
              <a:t>6</a:t>
            </a:r>
            <a:r>
              <a:rPr lang="ko-KR" altLang="en-US" sz="1500" b="1" kern="0" dirty="0" smtClean="0"/>
              <a:t>개의 </a:t>
            </a:r>
            <a:r>
              <a:rPr lang="en-US" altLang="ko-KR" sz="1500" b="1" kern="0" dirty="0" smtClean="0"/>
              <a:t>REST API</a:t>
            </a:r>
            <a:r>
              <a:rPr lang="ko-KR" altLang="en-US" sz="1500" b="1" kern="0" dirty="0" smtClean="0"/>
              <a:t>로 </a:t>
            </a:r>
            <a:r>
              <a:rPr lang="ko-KR" altLang="en-US" sz="1500" b="1" kern="0" dirty="0" smtClean="0"/>
              <a:t>구성된다</a:t>
            </a:r>
            <a:r>
              <a:rPr lang="en-US" altLang="ko-KR" sz="1500" b="1" kern="0" dirty="0" smtClean="0"/>
              <a:t>.</a:t>
            </a:r>
          </a:p>
          <a:p>
            <a:pPr eaLnBrk="0" hangingPunct="0">
              <a:spcBef>
                <a:spcPts val="400"/>
              </a:spcBef>
              <a:buSzPct val="70000"/>
              <a:defRPr/>
            </a:pPr>
            <a:r>
              <a:rPr lang="en-US" altLang="ko-KR" sz="1500" b="1" kern="0" dirty="0" smtClean="0"/>
              <a:t>- Open PaaS</a:t>
            </a:r>
            <a:r>
              <a:rPr lang="ko-KR" altLang="en-US" sz="1500" b="1" kern="0" dirty="0" smtClean="0"/>
              <a:t>는</a:t>
            </a:r>
            <a:r>
              <a:rPr lang="en-US" altLang="ko-KR" sz="1500" b="1" kern="0" dirty="0" smtClean="0"/>
              <a:t> </a:t>
            </a:r>
            <a:r>
              <a:rPr lang="ko-KR" altLang="en-US" sz="1500" b="1" kern="0" dirty="0" smtClean="0"/>
              <a:t>서비스 생성 과정에 맞춰 아래와 같은 정보로 </a:t>
            </a:r>
            <a:r>
              <a:rPr lang="en-US" altLang="ko-KR" sz="1500" b="1" kern="0" dirty="0" smtClean="0"/>
              <a:t>Service API</a:t>
            </a:r>
            <a:r>
              <a:rPr lang="ko-KR" altLang="en-US" sz="1500" b="1" kern="0" dirty="0" smtClean="0"/>
              <a:t>를 호출하며</a:t>
            </a:r>
            <a:r>
              <a:rPr lang="en-US" altLang="ko-KR" sz="1500" b="1" kern="0" dirty="0" smtClean="0"/>
              <a:t>, API</a:t>
            </a:r>
            <a:r>
              <a:rPr lang="ko-KR" altLang="en-US" sz="1500" b="1" kern="0" dirty="0" smtClean="0"/>
              <a:t> 호출 시 </a:t>
            </a:r>
            <a:r>
              <a:rPr lang="ko-KR" altLang="en-US" sz="1500" b="1" kern="0" dirty="0" smtClean="0"/>
              <a:t>인증</a:t>
            </a:r>
            <a:r>
              <a:rPr lang="en-US" altLang="ko-KR" sz="1500" b="1" kern="0" dirty="0" smtClean="0"/>
              <a:t>, </a:t>
            </a:r>
            <a:endParaRPr lang="en-US" altLang="ko-KR" sz="1500" b="1" kern="0" dirty="0" smtClean="0"/>
          </a:p>
          <a:p>
            <a:pPr eaLnBrk="0" hangingPunct="0">
              <a:spcBef>
                <a:spcPts val="400"/>
              </a:spcBef>
              <a:buSzPct val="70000"/>
              <a:defRPr/>
            </a:pPr>
            <a:r>
              <a:rPr lang="en-US" altLang="ko-KR" sz="1500" b="1" kern="0" dirty="0"/>
              <a:t> </a:t>
            </a:r>
            <a:r>
              <a:rPr lang="en-US" altLang="ko-KR" sz="1500" b="1" kern="0" dirty="0" smtClean="0"/>
              <a:t> </a:t>
            </a:r>
            <a:r>
              <a:rPr lang="ko-KR" altLang="en-US" sz="1500" b="1" kern="0" dirty="0" smtClean="0"/>
              <a:t>버전정보 </a:t>
            </a:r>
            <a:r>
              <a:rPr lang="ko-KR" altLang="en-US" sz="1500" b="1" kern="0" dirty="0" smtClean="0"/>
              <a:t>검증 및 서비스 제공을 위</a:t>
            </a:r>
            <a:r>
              <a:rPr lang="ko-KR" altLang="en-US" sz="1500" b="1" kern="0" dirty="0"/>
              <a:t>한</a:t>
            </a:r>
            <a:r>
              <a:rPr lang="ko-KR" altLang="en-US" sz="1500" b="1" kern="0" dirty="0" smtClean="0"/>
              <a:t> 적절한 처리를 한다</a:t>
            </a:r>
            <a:r>
              <a:rPr lang="en-US" altLang="ko-KR" sz="1500" b="1" kern="0" dirty="0" smtClean="0"/>
              <a:t>.</a:t>
            </a:r>
            <a:endParaRPr lang="en-US" altLang="ko-KR" sz="1500" b="1" kern="0" dirty="0">
              <a:latin typeface="맑은 고딕" pitchFamily="50" charset="-127"/>
              <a:ea typeface="+mn-ea"/>
              <a:cs typeface="+mn-cs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54977"/>
              </p:ext>
            </p:extLst>
          </p:nvPr>
        </p:nvGraphicFramePr>
        <p:xfrm>
          <a:off x="423946" y="3137438"/>
          <a:ext cx="8987365" cy="28115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94810"/>
                <a:gridCol w="656706"/>
                <a:gridCol w="2926080"/>
                <a:gridCol w="3309769"/>
              </a:tblGrid>
              <a:tr h="340822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solidFill>
                            <a:schemeClr val="tx2"/>
                          </a:solidFill>
                          <a:effectLst/>
                        </a:rPr>
                        <a:t>- APIs</a:t>
                      </a:r>
                      <a:endParaRPr lang="ko-KR" sz="1400" kern="100" dirty="0">
                        <a:solidFill>
                          <a:schemeClr val="tx2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1200" kern="100" dirty="0">
                        <a:solidFill>
                          <a:schemeClr val="tx2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1200" kern="100" dirty="0">
                        <a:solidFill>
                          <a:schemeClr val="tx2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1200" kern="100" dirty="0">
                        <a:solidFill>
                          <a:schemeClr val="tx2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1786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/>
                        </a:rPr>
                        <a:t>Catalog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effectLst/>
                        </a:rPr>
                        <a:t>GET</a:t>
                      </a:r>
                      <a:endParaRPr lang="ko-KR" sz="1000" b="1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effectLst/>
                        </a:rPr>
                        <a:t>/v2/catalog</a:t>
                      </a:r>
                      <a:endParaRPr lang="ko-KR" sz="1000" b="1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</a:rPr>
                        <a:t>서비스 </a:t>
                      </a:r>
                      <a:r>
                        <a:rPr lang="ko-KR" altLang="en-US" sz="1000" b="1" kern="100" dirty="0" smtClean="0">
                          <a:solidFill>
                            <a:schemeClr val="tx2"/>
                          </a:solidFill>
                          <a:effectLst/>
                        </a:rPr>
                        <a:t>상세정보 </a:t>
                      </a:r>
                      <a:r>
                        <a:rPr lang="ko-KR" sz="1000" b="1" kern="1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조회</a:t>
                      </a:r>
                      <a:endParaRPr lang="ko-KR" sz="1000" b="1" kern="1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11786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/>
                        </a:rPr>
                        <a:t>Provisioning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effectLst/>
                        </a:rPr>
                        <a:t>PUT</a:t>
                      </a:r>
                      <a:endParaRPr lang="ko-KR" sz="1000" b="1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effectLst/>
                        </a:rPr>
                        <a:t>/v2/</a:t>
                      </a:r>
                      <a:r>
                        <a:rPr lang="en-US" sz="1000" b="1" kern="100" dirty="0" err="1">
                          <a:effectLst/>
                        </a:rPr>
                        <a:t>service_instances</a:t>
                      </a:r>
                      <a:r>
                        <a:rPr lang="en-US" sz="1000" b="1" kern="100" dirty="0">
                          <a:effectLst/>
                        </a:rPr>
                        <a:t>/:id</a:t>
                      </a:r>
                      <a:endParaRPr lang="ko-KR" sz="1000" b="1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</a:rPr>
                        <a:t>서비스를 위한 </a:t>
                      </a:r>
                      <a:r>
                        <a:rPr lang="ko-KR" sz="1000" b="1" kern="1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인스턴스</a:t>
                      </a:r>
                      <a:r>
                        <a:rPr lang="ko-KR" sz="1000" b="1" kern="1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 생성</a:t>
                      </a:r>
                      <a:endParaRPr lang="ko-KR" sz="1000" b="1" kern="1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  <a:tr h="411786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/>
                        </a:rPr>
                        <a:t>Deprovisioning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effectLst/>
                        </a:rPr>
                        <a:t>DELETE</a:t>
                      </a:r>
                      <a:endParaRPr lang="ko-KR" sz="1000" b="1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effectLst/>
                        </a:rPr>
                        <a:t>/v2/</a:t>
                      </a:r>
                      <a:r>
                        <a:rPr lang="en-US" sz="1000" b="1" kern="100" dirty="0" err="1">
                          <a:effectLst/>
                        </a:rPr>
                        <a:t>service_instances</a:t>
                      </a:r>
                      <a:r>
                        <a:rPr lang="en-US" sz="1000" b="1" kern="100" dirty="0">
                          <a:effectLst/>
                        </a:rPr>
                        <a:t>/:id</a:t>
                      </a:r>
                      <a:endParaRPr lang="ko-KR" sz="1000" b="1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b="1" kern="100" dirty="0" smtClean="0">
                          <a:effectLst/>
                        </a:rPr>
                        <a:t>서비스 </a:t>
                      </a:r>
                      <a:r>
                        <a:rPr lang="ko-KR" sz="1000" b="1" kern="1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인스턴스</a:t>
                      </a:r>
                      <a:r>
                        <a:rPr lang="ko-KR" sz="1000" b="1" kern="1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 삭제</a:t>
                      </a:r>
                      <a:endParaRPr lang="ko-KR" sz="1000" b="1" kern="1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11786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/>
                        </a:rPr>
                        <a:t>Update a Service</a:t>
                      </a:r>
                      <a:r>
                        <a:rPr lang="en-US" altLang="ko-KR" sz="1200" b="1" kern="100" baseline="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/>
                        </a:rPr>
                        <a:t> Instance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effectLst/>
                        </a:rPr>
                        <a:t>PATCH</a:t>
                      </a:r>
                      <a:endParaRPr lang="ko-KR" sz="1000" b="1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effectLst/>
                        </a:rPr>
                        <a:t>/v2/</a:t>
                      </a:r>
                      <a:r>
                        <a:rPr lang="en-US" sz="1000" b="1" kern="100" dirty="0" err="1">
                          <a:effectLst/>
                        </a:rPr>
                        <a:t>service_instances</a:t>
                      </a:r>
                      <a:r>
                        <a:rPr lang="en-US" sz="1000" b="1" kern="100" dirty="0">
                          <a:effectLst/>
                        </a:rPr>
                        <a:t>/:id</a:t>
                      </a:r>
                      <a:endParaRPr lang="ko-KR" sz="1000" b="1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b="1" kern="100" dirty="0" smtClean="0">
                          <a:effectLst/>
                        </a:rPr>
                        <a:t>서비스 </a:t>
                      </a:r>
                      <a:r>
                        <a:rPr lang="ko-KR" sz="1000" b="1" kern="1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인스턴스</a:t>
                      </a:r>
                      <a:r>
                        <a:rPr lang="ko-KR" sz="1000" b="1" kern="1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000" b="1" kern="1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Plan</a:t>
                      </a:r>
                      <a:r>
                        <a:rPr lang="ko-KR" altLang="en-US" sz="1000" b="1" kern="1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을</a:t>
                      </a:r>
                      <a:r>
                        <a:rPr lang="en-US" sz="1000" b="1" kern="1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ko-KR" sz="1000" b="1" kern="1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수정</a:t>
                      </a:r>
                      <a:endParaRPr lang="ko-KR" sz="1000" b="1" kern="1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  <a:tr h="411786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/>
                        </a:rPr>
                        <a:t>Binding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effectLst/>
                        </a:rPr>
                        <a:t>PUT</a:t>
                      </a:r>
                      <a:endParaRPr lang="ko-KR" sz="1000" b="1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effectLst/>
                        </a:rPr>
                        <a:t>/v2/</a:t>
                      </a:r>
                      <a:r>
                        <a:rPr lang="en-US" sz="1000" b="1" kern="100" dirty="0" err="1">
                          <a:effectLst/>
                        </a:rPr>
                        <a:t>service_instances</a:t>
                      </a:r>
                      <a:r>
                        <a:rPr lang="en-US" sz="1000" b="1" kern="100" dirty="0">
                          <a:effectLst/>
                        </a:rPr>
                        <a:t>/:id/</a:t>
                      </a:r>
                      <a:r>
                        <a:rPr lang="en-US" sz="1000" b="1" kern="100" dirty="0" err="1">
                          <a:effectLst/>
                        </a:rPr>
                        <a:t>service_bindings</a:t>
                      </a:r>
                      <a:r>
                        <a:rPr lang="en-US" sz="1000" b="1" kern="100" dirty="0">
                          <a:effectLst/>
                        </a:rPr>
                        <a:t>/:id</a:t>
                      </a:r>
                      <a:endParaRPr lang="ko-KR" sz="1000" b="1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</a:rPr>
                        <a:t>서비스 사용에 </a:t>
                      </a:r>
                      <a:r>
                        <a:rPr lang="ko-KR" altLang="en-US" sz="1000" b="1" kern="100" dirty="0" smtClean="0">
                          <a:effectLst/>
                        </a:rPr>
                        <a:t>필요한 </a:t>
                      </a:r>
                      <a:r>
                        <a:rPr lang="ko-KR" altLang="en-US" sz="1000" b="1" kern="1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정보를 생성하고 반환</a:t>
                      </a:r>
                      <a:endParaRPr lang="ko-KR" sz="1000" b="1" kern="1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11786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/>
                        </a:rPr>
                        <a:t>Unbinding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effectLst/>
                        </a:rPr>
                        <a:t>DELETE</a:t>
                      </a:r>
                      <a:endParaRPr lang="ko-KR" sz="1000" b="1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effectLst/>
                        </a:rPr>
                        <a:t>/v2/</a:t>
                      </a:r>
                      <a:r>
                        <a:rPr lang="en-US" sz="1000" b="1" kern="100" dirty="0" err="1">
                          <a:effectLst/>
                        </a:rPr>
                        <a:t>service_instances</a:t>
                      </a:r>
                      <a:r>
                        <a:rPr lang="en-US" sz="1000" b="1" kern="100" dirty="0">
                          <a:effectLst/>
                        </a:rPr>
                        <a:t>/:id/</a:t>
                      </a:r>
                      <a:r>
                        <a:rPr lang="en-US" sz="1000" b="1" kern="100" dirty="0" err="1">
                          <a:effectLst/>
                        </a:rPr>
                        <a:t>service_bindings</a:t>
                      </a:r>
                      <a:r>
                        <a:rPr lang="en-US" sz="1000" b="1" kern="100" dirty="0">
                          <a:effectLst/>
                        </a:rPr>
                        <a:t>/:id</a:t>
                      </a:r>
                      <a:endParaRPr lang="ko-KR" sz="1000" b="1" kern="100" dirty="0"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</a:rPr>
                        <a:t>서비스 </a:t>
                      </a:r>
                      <a:r>
                        <a:rPr lang="ko-KR" sz="1000" b="1" kern="100" dirty="0" smtClean="0">
                          <a:effectLst/>
                        </a:rPr>
                        <a:t>사용</a:t>
                      </a:r>
                      <a:r>
                        <a:rPr lang="ko-KR" sz="1000" b="1" kern="1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ko-KR" sz="1000" b="1" kern="1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정보 삭제</a:t>
                      </a:r>
                      <a:endParaRPr lang="ko-KR" sz="1000" b="1" kern="1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56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23826"/>
            <a:ext cx="9906000" cy="6734174"/>
            <a:chOff x="0" y="123826"/>
            <a:chExt cx="9906000" cy="673417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2638"/>
              <a:ext cx="9906000" cy="102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48" y="123826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848" y="203599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50" y="5962650"/>
              <a:ext cx="203835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직사각형 2"/>
          <p:cNvSpPr/>
          <p:nvPr/>
        </p:nvSpPr>
        <p:spPr>
          <a:xfrm>
            <a:off x="4556675" y="2348418"/>
            <a:ext cx="9925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1688" eaLnBrk="0" latinLnBrk="0" hangingPunct="0">
              <a:defRPr/>
            </a:pPr>
            <a:r>
              <a:rPr lang="ko-KR" altLang="en-US" sz="3200" b="1" spc="-5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결론</a:t>
            </a:r>
            <a:endParaRPr lang="ko-KR" altLang="ko-KR" sz="32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246381" cy="1067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9" y="22026"/>
            <a:ext cx="3333751" cy="1444823"/>
          </a:xfrm>
          <a:prstGeom prst="rect">
            <a:avLst/>
          </a:prstGeom>
          <a:noFill/>
          <a:ln>
            <a:noFill/>
          </a:ln>
          <a:effectLst>
            <a:reflection blurRad="6350" stA="50000" endA="295" endPos="92000" dist="101600" dir="5400000" sy="-100000" algn="bl" rotWithShape="0"/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460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en-US" altLang="ko-KR" sz="2300" b="1" dirty="0" smtClean="0">
                <a:solidFill>
                  <a:schemeClr val="tx2"/>
                </a:solidFill>
              </a:rPr>
              <a:t>10. </a:t>
            </a:r>
            <a:r>
              <a:rPr kumimoji="0" lang="ko-KR" altLang="en-US" sz="2300" b="1" dirty="0" smtClean="0">
                <a:solidFill>
                  <a:schemeClr val="tx2"/>
                </a:solidFill>
              </a:rPr>
              <a:t>마무리하며</a:t>
            </a:r>
            <a:r>
              <a:rPr kumimoji="0" lang="en-US" altLang="ko-KR" sz="2300" b="1" dirty="0" smtClean="0">
                <a:solidFill>
                  <a:schemeClr val="tx2"/>
                </a:solidFill>
              </a:rPr>
              <a:t>….</a:t>
            </a:r>
            <a:endParaRPr kumimoji="0" lang="ko-KR" altLang="en-US" sz="2300" b="1" dirty="0" smtClean="0">
              <a:solidFill>
                <a:schemeClr val="tx2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238" y="2742793"/>
            <a:ext cx="2828691" cy="17889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187" y="1818623"/>
            <a:ext cx="54864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3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 descr="11p-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906000" cy="6839712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980067" y="3033518"/>
            <a:ext cx="3168352" cy="2651366"/>
          </a:xfrm>
          <a:prstGeom prst="rect">
            <a:avLst/>
          </a:prstGeom>
          <a:blipFill dpi="0" rotWithShape="1">
            <a:blip r:embed="rId4" cstate="print">
              <a:alphaModFix amt="50000"/>
            </a:blip>
            <a:srcRect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876983" y="2852936"/>
            <a:ext cx="3240360" cy="2895448"/>
          </a:xfrm>
          <a:prstGeom prst="rect">
            <a:avLst/>
          </a:prstGeom>
          <a:blipFill dpi="0" rotWithShape="1">
            <a:blip r:embed="rId5" cstate="print">
              <a:alphaModFix amt="50000"/>
            </a:blip>
            <a:srcRect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Picture 10" descr="http://www.goeay.kr/intro/img/popupzone/popup_zone_13082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384" y="775047"/>
            <a:ext cx="2837273" cy="2546376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081856" y="5540707"/>
            <a:ext cx="107292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00" dirty="0" smtClean="0">
                <a:solidFill>
                  <a:schemeClr val="bg1">
                    <a:lumMod val="50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CLOUD</a:t>
            </a:r>
            <a:endParaRPr lang="ko-KR" altLang="en-US" sz="2200" dirty="0">
              <a:solidFill>
                <a:schemeClr val="bg1">
                  <a:lumMod val="50000"/>
                </a:schemeClr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85"/>
          <a:stretch/>
        </p:blipFill>
        <p:spPr>
          <a:xfrm>
            <a:off x="8626923" y="5743628"/>
            <a:ext cx="950361" cy="878135"/>
          </a:xfrm>
          <a:prstGeom prst="rect">
            <a:avLst/>
          </a:prstGeom>
        </p:spPr>
      </p:pic>
      <p:pic>
        <p:nvPicPr>
          <p:cNvPr id="8" name="Picture 2" descr="https://encrypted-tbn2.gstatic.com/images?q=tbn:ANd9GcSU7w3bDQczyB1f1B0iIZlNW79C1quSTg0aOjfHJhSsysdccjK4wg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02" y="5598048"/>
            <a:ext cx="1069498" cy="103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77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525" y="-9525"/>
            <a:ext cx="9925050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제목 4"/>
          <p:cNvSpPr txBox="1">
            <a:spLocks/>
          </p:cNvSpPr>
          <p:nvPr/>
        </p:nvSpPr>
        <p:spPr bwMode="auto">
          <a:xfrm>
            <a:off x="0" y="550755"/>
            <a:ext cx="9906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algn="ctr" eaLnBrk="0" hangingPunct="0">
              <a:defRPr/>
            </a:pPr>
            <a:endParaRPr kumimoji="0" lang="ko-KR" altLang="en-US" sz="3200" b="1" dirty="0" smtClean="0">
              <a:solidFill>
                <a:srgbClr val="7E0000"/>
              </a:solidFill>
            </a:endParaRPr>
          </a:p>
        </p:txBody>
      </p:sp>
      <p:sp>
        <p:nvSpPr>
          <p:cNvPr id="23" name="제목 4"/>
          <p:cNvSpPr txBox="1">
            <a:spLocks/>
          </p:cNvSpPr>
          <p:nvPr/>
        </p:nvSpPr>
        <p:spPr bwMode="auto">
          <a:xfrm>
            <a:off x="0" y="292134"/>
            <a:ext cx="9906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algn="ctr" eaLnBrk="0" hangingPunct="0">
              <a:defRPr/>
            </a:pPr>
            <a:r>
              <a:rPr kumimoji="0" lang="ko-KR" altLang="en-US" sz="3200" b="1" dirty="0">
                <a:solidFill>
                  <a:srgbClr val="F25E16"/>
                </a:solidFill>
              </a:rPr>
              <a:t>발표 순서</a:t>
            </a:r>
          </a:p>
        </p:txBody>
      </p:sp>
      <p:sp>
        <p:nvSpPr>
          <p:cNvPr id="40" name="TextBox 20"/>
          <p:cNvSpPr txBox="1">
            <a:spLocks noChangeArrowheads="1"/>
          </p:cNvSpPr>
          <p:nvPr/>
        </p:nvSpPr>
        <p:spPr bwMode="auto">
          <a:xfrm>
            <a:off x="1512894" y="939835"/>
            <a:ext cx="7231861" cy="2717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pPr marL="514350" indent="-514350" defTabSz="801688" eaLnBrk="0" latinLnBrk="0" hangingPunct="0">
              <a:lnSpc>
                <a:spcPct val="150000"/>
              </a:lnSpc>
              <a:buAutoNum type="arabicPeriod"/>
              <a:defRPr/>
            </a:pP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+mn-ea"/>
                <a:cs typeface="Arial" pitchFamily="34" charset="0"/>
              </a:rPr>
              <a:t>개요</a:t>
            </a:r>
            <a:endParaRPr lang="en-US" altLang="ko-KR" sz="2600" b="1" spc="-50" dirty="0" smtClean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+mj-lt"/>
              <a:ea typeface="+mn-ea"/>
              <a:cs typeface="Arial" pitchFamily="34" charset="0"/>
            </a:endParaRPr>
          </a:p>
          <a:p>
            <a:pPr marL="514350" indent="-514350" defTabSz="801688" eaLnBrk="0" latinLnBrk="0" hangingPunct="0">
              <a:lnSpc>
                <a:spcPct val="150000"/>
              </a:lnSpc>
              <a:buAutoNum type="arabicPeriod"/>
              <a:defRPr/>
            </a:pPr>
            <a:r>
              <a:rPr lang="en-US" altLang="ko-KR" sz="2600" b="1" spc="-50" dirty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+mn-ea"/>
                <a:cs typeface="Arial" pitchFamily="34" charset="0"/>
              </a:rPr>
              <a:t>Open </a:t>
            </a:r>
            <a:r>
              <a: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+mn-ea"/>
                <a:cs typeface="Arial" pitchFamily="34" charset="0"/>
              </a:rPr>
              <a:t>PaaS 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+mn-ea"/>
                <a:cs typeface="Arial" pitchFamily="34" charset="0"/>
              </a:rPr>
              <a:t>실행환경</a:t>
            </a:r>
            <a:endParaRPr lang="en-US" altLang="ko-KR" sz="2600" b="1" spc="-50" dirty="0" smtClean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+mj-lt"/>
              <a:ea typeface="+mn-ea"/>
              <a:cs typeface="Arial" pitchFamily="34" charset="0"/>
            </a:endParaRPr>
          </a:p>
          <a:p>
            <a:pPr marL="514350" indent="-514350" defTabSz="801688" eaLnBrk="0" latinLnBrk="0" hangingPunct="0">
              <a:lnSpc>
                <a:spcPct val="150000"/>
              </a:lnSpc>
              <a:buAutoNum type="arabicPeriod"/>
              <a:defRPr/>
            </a:pPr>
            <a:r>
              <a: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+mn-ea"/>
                <a:cs typeface="Arial" pitchFamily="34" charset="0"/>
              </a:rPr>
              <a:t>Open PaaS 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+mn-ea"/>
                <a:cs typeface="Arial" pitchFamily="34" charset="0"/>
              </a:rPr>
              <a:t>서비스환경</a:t>
            </a:r>
            <a:endParaRPr lang="en-US" altLang="ko-KR" sz="2600" b="1" spc="-50" dirty="0" smtClean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+mj-lt"/>
              <a:ea typeface="+mn-ea"/>
              <a:cs typeface="Arial" pitchFamily="34" charset="0"/>
            </a:endParaRPr>
          </a:p>
          <a:p>
            <a:pPr marL="514350" indent="-514350" defTabSz="801688" eaLnBrk="0" latinLnBrk="0" hangingPunct="0">
              <a:lnSpc>
                <a:spcPct val="150000"/>
              </a:lnSpc>
              <a:buAutoNum type="arabicPeriod"/>
              <a:defRPr/>
            </a:pP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+mn-ea"/>
                <a:cs typeface="Arial" pitchFamily="34" charset="0"/>
              </a:rPr>
              <a:t>결론</a:t>
            </a:r>
            <a:endParaRPr lang="en-US" altLang="ko-KR" sz="2600" b="1" spc="-50" dirty="0" smtClean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+mj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7594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23826"/>
            <a:ext cx="9906000" cy="6734174"/>
            <a:chOff x="0" y="123826"/>
            <a:chExt cx="9906000" cy="673417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2638"/>
              <a:ext cx="9906000" cy="102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48" y="123826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848" y="203599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50" y="5962650"/>
              <a:ext cx="203835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직사각형 2"/>
          <p:cNvSpPr/>
          <p:nvPr/>
        </p:nvSpPr>
        <p:spPr>
          <a:xfrm>
            <a:off x="4617635" y="2348418"/>
            <a:ext cx="9925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1688" eaLnBrk="0" latinLnBrk="0" hangingPunct="0">
              <a:defRPr/>
            </a:pPr>
            <a:r>
              <a:rPr lang="ko-KR" altLang="en-US" sz="3200" b="1" spc="-5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개요</a:t>
            </a:r>
            <a:endParaRPr lang="ko-KR" altLang="ko-KR" sz="32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246381" cy="1067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9" y="22026"/>
            <a:ext cx="3333751" cy="1444823"/>
          </a:xfrm>
          <a:prstGeom prst="rect">
            <a:avLst/>
          </a:prstGeom>
          <a:noFill/>
          <a:ln>
            <a:noFill/>
          </a:ln>
          <a:effectLst>
            <a:reflection blurRad="6350" stA="50000" endA="295" endPos="92000" dist="101600" dir="5400000" sy="-100000" algn="bl" rotWithShape="0"/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77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en-US" altLang="ko-KR" sz="2300" b="1" dirty="0" smtClean="0">
                <a:solidFill>
                  <a:schemeClr val="tx2"/>
                </a:solidFill>
              </a:rPr>
              <a:t>1. </a:t>
            </a:r>
            <a:r>
              <a:rPr kumimoji="0" lang="ko-KR" altLang="en-US" sz="2300" b="1" dirty="0" smtClean="0">
                <a:solidFill>
                  <a:schemeClr val="tx2"/>
                </a:solidFill>
              </a:rPr>
              <a:t>고민</a:t>
            </a:r>
            <a:r>
              <a:rPr kumimoji="0" lang="en-US" altLang="ko-KR" sz="2300" b="1" dirty="0" smtClean="0">
                <a:solidFill>
                  <a:schemeClr val="tx2"/>
                </a:solidFill>
              </a:rPr>
              <a:t>…</a:t>
            </a:r>
            <a:endParaRPr kumimoji="0" lang="ko-KR" altLang="en-US" sz="2300" b="1" dirty="0" smtClean="0">
              <a:solidFill>
                <a:schemeClr val="tx2"/>
              </a:solidFill>
            </a:endParaRPr>
          </a:p>
        </p:txBody>
      </p:sp>
      <p:sp>
        <p:nvSpPr>
          <p:cNvPr id="3" name="구름 모양 설명선 2"/>
          <p:cNvSpPr/>
          <p:nvPr/>
        </p:nvSpPr>
        <p:spPr>
          <a:xfrm>
            <a:off x="862883" y="1622738"/>
            <a:ext cx="2125015" cy="1326524"/>
          </a:xfrm>
          <a:prstGeom prst="cloudCallout">
            <a:avLst>
              <a:gd name="adj1" fmla="val 80794"/>
              <a:gd name="adj2" fmla="val 47137"/>
            </a:avLst>
          </a:prstGeom>
          <a:solidFill>
            <a:schemeClr val="bg2">
              <a:lumMod val="7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WAS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설치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해야 하는데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어떻게 해야 하지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4696" y="914398"/>
            <a:ext cx="768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/>
              <a:t>Application </a:t>
            </a:r>
            <a:r>
              <a:rPr lang="ko-KR" altLang="en-US" sz="1800" dirty="0" smtClean="0"/>
              <a:t>실행을 위한 환경 구성을 해야 하는데</a:t>
            </a:r>
            <a:r>
              <a:rPr lang="en-US" altLang="ko-KR" sz="1800" dirty="0" smtClean="0"/>
              <a:t>…</a:t>
            </a:r>
            <a:r>
              <a:rPr lang="ko-KR" altLang="en-US" sz="1800" dirty="0" smtClean="0"/>
              <a:t>생각보다 할 게 많네</a:t>
            </a:r>
            <a:r>
              <a:rPr lang="en-US" altLang="ko-KR" sz="1800" dirty="0" smtClean="0"/>
              <a:t>…</a:t>
            </a:r>
            <a:endParaRPr lang="ko-KR" altLang="en-US" sz="1800" dirty="0"/>
          </a:p>
        </p:txBody>
      </p:sp>
      <p:sp>
        <p:nvSpPr>
          <p:cNvPr id="52" name="구름 모양 설명선 51"/>
          <p:cNvSpPr/>
          <p:nvPr/>
        </p:nvSpPr>
        <p:spPr>
          <a:xfrm>
            <a:off x="6928113" y="1609859"/>
            <a:ext cx="2125015" cy="1326524"/>
          </a:xfrm>
          <a:prstGeom prst="cloudCallout">
            <a:avLst>
              <a:gd name="adj1" fmla="val -75569"/>
              <a:gd name="adj2" fmla="val 36457"/>
            </a:avLst>
          </a:prstGeom>
          <a:solidFill>
            <a:schemeClr val="bg2">
              <a:lumMod val="7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DBMS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설치를 해야 하는데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뭘 선택하지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구름 모양 설명선 52"/>
          <p:cNvSpPr/>
          <p:nvPr/>
        </p:nvSpPr>
        <p:spPr>
          <a:xfrm>
            <a:off x="862882" y="4416516"/>
            <a:ext cx="2125015" cy="1326524"/>
          </a:xfrm>
          <a:prstGeom prst="cloudCallout">
            <a:avLst>
              <a:gd name="adj1" fmla="val 74733"/>
              <a:gd name="adj2" fmla="val -52863"/>
            </a:avLst>
          </a:prstGeom>
          <a:solidFill>
            <a:schemeClr val="bg2">
              <a:lumMod val="7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/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뭘 사용하지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리눅스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윈도우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서버도 없는데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…</a:t>
            </a:r>
            <a:endParaRPr lang="ko-KR" altLang="en-US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구름 모양 설명선 53"/>
          <p:cNvSpPr/>
          <p:nvPr/>
        </p:nvSpPr>
        <p:spPr>
          <a:xfrm>
            <a:off x="6928112" y="4598301"/>
            <a:ext cx="2125015" cy="1326524"/>
          </a:xfrm>
          <a:prstGeom prst="cloudCallout">
            <a:avLst>
              <a:gd name="adj1" fmla="val -78601"/>
              <a:gd name="adj2" fmla="val -61601"/>
            </a:avLst>
          </a:prstGeom>
          <a:solidFill>
            <a:schemeClr val="bg2">
              <a:lumMod val="7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/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공부를 해야 하나 아님 전문가 도움을 받아야 하나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…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시간은 없는데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…</a:t>
            </a:r>
            <a:endParaRPr lang="ko-KR" altLang="en-US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764" y="2642585"/>
            <a:ext cx="2828691" cy="1788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1062" y="5116740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1" dirty="0" smtClean="0">
                <a:solidFill>
                  <a:srgbClr val="C00000"/>
                </a:solidFill>
              </a:rPr>
              <a:t>아 귀찮아</a:t>
            </a:r>
            <a:r>
              <a:rPr lang="en-US" altLang="ko-KR" sz="2000" b="1" i="1" dirty="0" smtClean="0">
                <a:solidFill>
                  <a:srgbClr val="C00000"/>
                </a:solidFill>
              </a:rPr>
              <a:t>….</a:t>
            </a:r>
            <a:endParaRPr lang="ko-KR" altLang="en-US" sz="20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09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en-US" altLang="ko-KR" sz="2300" b="1" dirty="0" smtClean="0">
                <a:solidFill>
                  <a:schemeClr val="tx2"/>
                </a:solidFill>
              </a:rPr>
              <a:t>2. Open PaaS?</a:t>
            </a:r>
            <a:endParaRPr kumimoji="0" lang="ko-KR" altLang="en-US" sz="2300" b="1" dirty="0" smtClean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4696" y="914398"/>
            <a:ext cx="612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/>
              <a:t>Open PaaS</a:t>
            </a:r>
            <a:r>
              <a:rPr lang="ko-KR" altLang="en-US" sz="1800" dirty="0" smtClean="0"/>
              <a:t>가 이런 나의 고민을 해결해 줄 수 있을까</a:t>
            </a:r>
            <a:r>
              <a:rPr lang="en-US" altLang="ko-KR" sz="1800" dirty="0" smtClean="0"/>
              <a:t>?????</a:t>
            </a:r>
            <a:endParaRPr lang="ko-KR" altLang="en-US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66" y="1696188"/>
            <a:ext cx="3572497" cy="3043238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266563" y="1991144"/>
            <a:ext cx="4980468" cy="2493174"/>
            <a:chOff x="4266563" y="1878410"/>
            <a:chExt cx="4980468" cy="1668771"/>
          </a:xfrm>
        </p:grpSpPr>
        <p:sp>
          <p:nvSpPr>
            <p:cNvPr id="10" name="모서리가 둥근 직사각형 9"/>
            <p:cNvSpPr/>
            <p:nvPr/>
          </p:nvSpPr>
          <p:spPr bwMode="gray">
            <a:xfrm>
              <a:off x="4266563" y="1878410"/>
              <a:ext cx="4980468" cy="73075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B2B2B2"/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5400" algn="ctr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wrap="none" lIns="72000" tIns="72000" rIns="72000" bIns="72000" anchor="ctr"/>
            <a:lstStyle/>
            <a:p>
              <a:pPr marL="174625" algn="ctr" defTabSz="8016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b="1" spc="-50" dirty="0" smtClean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Application </a:t>
              </a:r>
              <a:r>
                <a:rPr kumimoji="0" lang="ko-KR" altLang="en-US" sz="1600" b="1" spc="-50" dirty="0" smtClean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구동환경 자동 감지 및 생성</a:t>
              </a:r>
              <a:endParaRPr kumimoji="0" lang="en-US" altLang="ko-KR" sz="1600" b="1" spc="-50" dirty="0">
                <a:solidFill>
                  <a:schemeClr val="bg1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 bwMode="gray">
            <a:xfrm>
              <a:off x="4266563" y="2816429"/>
              <a:ext cx="4956858" cy="73075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B2B2B2"/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5400" algn="ctr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wrap="none" lIns="72000" tIns="72000" rIns="72000" bIns="72000" anchor="ctr"/>
            <a:lstStyle/>
            <a:p>
              <a:pPr marL="174625" algn="ctr" defTabSz="8016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b="1" spc="-50" dirty="0" smtClean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DBMS </a:t>
              </a:r>
              <a:r>
                <a:rPr kumimoji="0" lang="ko-KR" altLang="en-US" sz="1600" b="1" spc="-50" dirty="0" smtClean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등 </a:t>
              </a:r>
              <a:r>
                <a:rPr kumimoji="0" lang="ko-KR" altLang="en-US" sz="1600" b="1" spc="-50" dirty="0" err="1" smtClean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백엔드</a:t>
              </a:r>
              <a:r>
                <a:rPr kumimoji="0" lang="ko-KR" altLang="en-US" sz="1600" b="1" spc="-50" dirty="0" smtClean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 서비스와의 바인딩 </a:t>
              </a:r>
              <a:r>
                <a:rPr kumimoji="0" lang="ko-KR" altLang="en-US" sz="1600" b="1" spc="-50" dirty="0" err="1" smtClean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매카니즘</a:t>
              </a:r>
              <a:r>
                <a:rPr kumimoji="0" lang="ko-KR" altLang="en-US" sz="1600" b="1" spc="-50" dirty="0" smtClean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 제공</a:t>
              </a:r>
              <a:endParaRPr kumimoji="0" lang="en-US" altLang="ko-KR" sz="1600" b="1" spc="-50" dirty="0">
                <a:solidFill>
                  <a:schemeClr val="bg1"/>
                </a:solidFill>
                <a:latin typeface="+mn-ea"/>
                <a:cs typeface="Arial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71337" y="5239553"/>
            <a:ext cx="874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C00000"/>
                </a:solidFill>
              </a:rPr>
              <a:t>나의 모든 일을 대신해 주지는 않겠지만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,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많은 수고를 덜 수 있을 것 같은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74585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23826"/>
            <a:ext cx="9906000" cy="6734174"/>
            <a:chOff x="0" y="123826"/>
            <a:chExt cx="9906000" cy="673417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2638"/>
              <a:ext cx="9906000" cy="102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48" y="123826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848" y="203599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50" y="5962650"/>
              <a:ext cx="203835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직사각형 2"/>
          <p:cNvSpPr/>
          <p:nvPr/>
        </p:nvSpPr>
        <p:spPr>
          <a:xfrm>
            <a:off x="3178979" y="2348418"/>
            <a:ext cx="39948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1688" eaLnBrk="0" latinLnBrk="0" hangingPunct="0">
              <a:defRPr/>
            </a:pPr>
            <a:r>
              <a:rPr lang="en-US" altLang="ko-KR" sz="3200" b="1" spc="-5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Open PaaS </a:t>
            </a: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실행환경</a:t>
            </a:r>
            <a:endParaRPr lang="ko-KR" altLang="ko-KR" sz="32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246381" cy="1067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9" y="22026"/>
            <a:ext cx="3333751" cy="1444823"/>
          </a:xfrm>
          <a:prstGeom prst="rect">
            <a:avLst/>
          </a:prstGeom>
          <a:noFill/>
          <a:ln>
            <a:noFill/>
          </a:ln>
          <a:effectLst>
            <a:reflection blurRad="6350" stA="50000" endA="295" endPos="92000" dist="101600" dir="5400000" sy="-100000" algn="bl" rotWithShape="0"/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518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en-US" altLang="ko-KR" sz="2300" b="1" dirty="0" smtClean="0">
                <a:solidFill>
                  <a:schemeClr val="tx2"/>
                </a:solidFill>
              </a:rPr>
              <a:t>1. Open PaaS</a:t>
            </a:r>
            <a:r>
              <a:rPr kumimoji="0" lang="ko-KR" altLang="en-US" sz="2300" b="1" dirty="0" smtClean="0">
                <a:solidFill>
                  <a:schemeClr val="tx2"/>
                </a:solidFill>
              </a:rPr>
              <a:t>에서의 </a:t>
            </a:r>
            <a:r>
              <a:rPr kumimoji="0" lang="en-US" altLang="ko-KR" sz="2300" b="1" dirty="0" smtClean="0">
                <a:solidFill>
                  <a:schemeClr val="tx2"/>
                </a:solidFill>
              </a:rPr>
              <a:t>Application </a:t>
            </a:r>
            <a:r>
              <a:rPr kumimoji="0" lang="ko-KR" altLang="en-US" sz="2300" b="1" dirty="0" smtClean="0">
                <a:solidFill>
                  <a:schemeClr val="tx2"/>
                </a:solidFill>
              </a:rPr>
              <a:t>구동 프로세스</a:t>
            </a:r>
            <a:endParaRPr kumimoji="0" lang="ko-KR" altLang="en-US" sz="2300" b="1" dirty="0" smtClean="0">
              <a:solidFill>
                <a:schemeClr val="tx2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808186" y="1709362"/>
            <a:ext cx="8166846" cy="4259404"/>
            <a:chOff x="393929" y="994003"/>
            <a:chExt cx="8983523" cy="5153878"/>
          </a:xfrm>
        </p:grpSpPr>
        <p:grpSp>
          <p:nvGrpSpPr>
            <p:cNvPr id="4" name="그룹 3"/>
            <p:cNvGrpSpPr/>
            <p:nvPr/>
          </p:nvGrpSpPr>
          <p:grpSpPr>
            <a:xfrm>
              <a:off x="393929" y="1570950"/>
              <a:ext cx="1190582" cy="966013"/>
              <a:chOff x="722349" y="1540617"/>
              <a:chExt cx="1440605" cy="1168874"/>
            </a:xfrm>
          </p:grpSpPr>
          <p:pic>
            <p:nvPicPr>
              <p:cNvPr id="2054" name="Picture 6" descr="C:\Users\yihyunyi\AppData\Local\Microsoft\Windows\Temporary Internet Files\Content.IE5\C1T1E9MT\document[1].gif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2546" y="1540617"/>
                <a:ext cx="441960" cy="571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722349" y="2258875"/>
                <a:ext cx="1440605" cy="4506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i="1" dirty="0" smtClean="0"/>
                  <a:t>개발결과물</a:t>
                </a:r>
                <a:endParaRPr lang="ko-KR" altLang="en-US" b="1" i="1" dirty="0"/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2593592" y="994003"/>
              <a:ext cx="3906302" cy="5153878"/>
              <a:chOff x="2320773" y="994003"/>
              <a:chExt cx="4296932" cy="5153878"/>
            </a:xfrm>
            <a:solidFill>
              <a:srgbClr val="66CCFF">
                <a:alpha val="60000"/>
              </a:srgbClr>
            </a:solidFill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2320773" y="994003"/>
                <a:ext cx="4289897" cy="5153878"/>
              </a:xfrm>
              <a:prstGeom prst="round2SameRect">
                <a:avLst>
                  <a:gd name="adj1" fmla="val 7551"/>
                  <a:gd name="adj2" fmla="val 0"/>
                </a:avLst>
              </a:prstGeom>
              <a:grpFill/>
              <a:ln w="12700">
                <a:noFill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 latinLnBrk="0"/>
                <a:r>
                  <a:rPr lang="ko-KR" altLang="en-US" sz="1600" b="1" i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개방형 </a:t>
                </a:r>
                <a:r>
                  <a:rPr lang="ko-KR" altLang="en-US" sz="1600" b="1" i="1" dirty="0" err="1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클라우드</a:t>
                </a:r>
                <a:r>
                  <a:rPr lang="ko-KR" altLang="en-US" sz="1600" b="1" i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 플랫폼</a:t>
                </a:r>
              </a:p>
            </p:txBody>
          </p:sp>
          <p:pic>
            <p:nvPicPr>
              <p:cNvPr id="2063" name="Picture 15" descr="C:\Users\yihyunyi\AppData\Local\Microsoft\Windows\Temporary Internet Files\Content.IE5\D1HTEQ8H\CLOUD-ART[1]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27807" y="1559430"/>
                <a:ext cx="4289898" cy="2956359"/>
              </a:xfrm>
              <a:prstGeom prst="rect">
                <a:avLst/>
              </a:prstGeom>
              <a:grpFill/>
              <a:ln>
                <a:noFill/>
              </a:ln>
              <a:extLst/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3015084" y="1726945"/>
              <a:ext cx="3095828" cy="2788471"/>
              <a:chOff x="2923163" y="1826367"/>
              <a:chExt cx="2504871" cy="2348014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2923163" y="1826367"/>
                <a:ext cx="2504871" cy="2348014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 w="12700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atinLnBrk="0"/>
                <a:r>
                  <a:rPr lang="ko-KR" altLang="en-US" sz="12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실행환경</a:t>
                </a: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3430608" y="2133893"/>
                <a:ext cx="1358656" cy="435505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r>
                  <a:rPr lang="ko-KR" altLang="en-US" sz="1200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업로드</a:t>
                </a:r>
                <a:r>
                  <a:rPr lang="en-US" altLang="ko-KR" sz="1200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(Upload)</a:t>
                </a:r>
                <a:endParaRPr lang="ko-KR" altLang="en-US" sz="12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3430608" y="2834856"/>
                <a:ext cx="1358656" cy="435506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latinLnBrk="0"/>
                <a:r>
                  <a:rPr lang="ko-KR" altLang="en-US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스테이지</a:t>
                </a:r>
                <a:r>
                  <a:rPr lang="en-US" altLang="ko-KR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(Stage)</a:t>
                </a:r>
                <a:endParaRPr lang="ko-KR" altLang="en-US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3430608" y="3554426"/>
                <a:ext cx="1358656" cy="39091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r>
                  <a:rPr lang="ko-KR" altLang="en-US" sz="1200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시작</a:t>
                </a:r>
                <a:r>
                  <a:rPr lang="en-US" altLang="ko-KR" sz="1200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(Start)</a:t>
                </a:r>
                <a:endParaRPr lang="ko-KR" altLang="en-US" sz="12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5" name="직선 화살표 연결선 14"/>
              <p:cNvCxnSpPr>
                <a:stCxn id="13" idx="2"/>
                <a:endCxn id="21" idx="0"/>
              </p:cNvCxnSpPr>
              <p:nvPr/>
            </p:nvCxnSpPr>
            <p:spPr>
              <a:xfrm>
                <a:off x="4109936" y="2569398"/>
                <a:ext cx="0" cy="26545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/>
              <p:cNvCxnSpPr>
                <a:stCxn id="21" idx="2"/>
                <a:endCxn id="22" idx="0"/>
              </p:cNvCxnSpPr>
              <p:nvPr/>
            </p:nvCxnSpPr>
            <p:spPr>
              <a:xfrm>
                <a:off x="4109936" y="3270361"/>
                <a:ext cx="0" cy="284065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정육면체 28"/>
            <p:cNvSpPr/>
            <p:nvPr/>
          </p:nvSpPr>
          <p:spPr>
            <a:xfrm>
              <a:off x="3665699" y="5005323"/>
              <a:ext cx="1632286" cy="913714"/>
            </a:xfrm>
            <a:prstGeom prst="cub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latinLnBrk="0"/>
              <a:r>
                <a:rPr lang="en-US" altLang="ko-KR" sz="1200" b="1" i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Application Instance</a:t>
              </a:r>
              <a:endPara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줄무늬가 있는 오른쪽 화살표 29"/>
            <p:cNvSpPr/>
            <p:nvPr/>
          </p:nvSpPr>
          <p:spPr>
            <a:xfrm rot="5400000">
              <a:off x="4180284" y="4421737"/>
              <a:ext cx="603115" cy="535757"/>
            </a:xfrm>
            <a:prstGeom prst="striped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/>
              <a:endPara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7" name="줄무늬가 있는 오른쪽 화살표 46"/>
            <p:cNvSpPr/>
            <p:nvPr/>
          </p:nvSpPr>
          <p:spPr>
            <a:xfrm>
              <a:off x="1570031" y="1633685"/>
              <a:ext cx="1023561" cy="385364"/>
            </a:xfrm>
            <a:prstGeom prst="striped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/>
              <a:endPara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줄무늬가 있는 오른쪽 화살표 30"/>
            <p:cNvSpPr/>
            <p:nvPr/>
          </p:nvSpPr>
          <p:spPr>
            <a:xfrm flipH="1">
              <a:off x="5447485" y="5005324"/>
              <a:ext cx="2266276" cy="806971"/>
            </a:xfrm>
            <a:prstGeom prst="stripedRightArrow">
              <a:avLst>
                <a:gd name="adj1" fmla="val 41665"/>
                <a:gd name="adj2" fmla="val 34719"/>
              </a:avLst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latinLnBrk="0"/>
              <a:r>
                <a:rPr lang="en-US" altLang="ko-KR" b="1" i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http(s)://</a:t>
              </a:r>
              <a:endParaRPr lang="ko-KR" altLang="en-US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구름 모양 설명선 37"/>
            <p:cNvSpPr/>
            <p:nvPr/>
          </p:nvSpPr>
          <p:spPr>
            <a:xfrm>
              <a:off x="6759735" y="2053170"/>
              <a:ext cx="2279262" cy="1343503"/>
            </a:xfrm>
            <a:prstGeom prst="cloudCallout">
              <a:avLst>
                <a:gd name="adj1" fmla="val -114998"/>
                <a:gd name="adj2" fmla="val 35273"/>
              </a:avLst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latinLnBrk="0"/>
              <a:r>
                <a:rPr lang="ko-KR" altLang="en-US" sz="1800" b="1" dirty="0" err="1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빌드팩</a:t>
              </a:r>
              <a:endParaRPr lang="en-US" altLang="ko-KR" sz="1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 latinLnBrk="0"/>
              <a:r>
                <a:rPr lang="en-US" altLang="ko-KR" sz="18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en-US" altLang="ko-KR" sz="1800" b="1" dirty="0" err="1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buildpack</a:t>
              </a:r>
              <a:r>
                <a:rPr lang="en-US" altLang="ko-KR" sz="18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)</a:t>
              </a:r>
              <a:endParaRPr lang="ko-KR" altLang="en-US" sz="1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7918302" y="4667909"/>
              <a:ext cx="1459150" cy="1392409"/>
              <a:chOff x="7918302" y="4667909"/>
              <a:chExt cx="1459150" cy="1392409"/>
            </a:xfrm>
          </p:grpSpPr>
          <p:pic>
            <p:nvPicPr>
              <p:cNvPr id="2065" name="Picture 17" descr="C:\Users\yihyunyi\AppData\Local\Microsoft\Windows\Temporary Internet Files\Content.IE5\1OAVSQ75\man-42934_640[1]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18302" y="4703765"/>
                <a:ext cx="1459150" cy="1356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3" name="Picture 25" descr="C:\Users\yihyunyi\AppData\Local\Microsoft\Windows\Temporary Internet Files\Content.IE5\4C0Y1649\note091009-2_3_0069[1]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6952" y="4667909"/>
                <a:ext cx="483951" cy="4839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7" name="Rectangle 3"/>
          <p:cNvSpPr txBox="1">
            <a:spLocks noChangeArrowheads="1"/>
          </p:cNvSpPr>
          <p:nvPr/>
        </p:nvSpPr>
        <p:spPr bwMode="auto">
          <a:xfrm>
            <a:off x="272481" y="778804"/>
            <a:ext cx="9476358" cy="788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ts val="400"/>
              </a:spcBef>
              <a:buSzPct val="70000"/>
              <a:defRPr/>
            </a:pPr>
            <a:r>
              <a:rPr lang="en-US" altLang="ko-KR" sz="1500" b="1" kern="0" dirty="0" smtClean="0">
                <a:ea typeface="+mn-ea"/>
              </a:rPr>
              <a:t>Application Instance</a:t>
            </a:r>
            <a:r>
              <a:rPr lang="ko-KR" altLang="en-US" sz="1500" b="1" kern="0" dirty="0" smtClean="0">
                <a:ea typeface="+mn-ea"/>
              </a:rPr>
              <a:t>는 </a:t>
            </a:r>
            <a:r>
              <a:rPr lang="en-US" altLang="ko-KR" sz="1500" b="1" kern="0" dirty="0" smtClean="0">
                <a:ea typeface="+mn-ea"/>
              </a:rPr>
              <a:t>Open PaaS</a:t>
            </a:r>
            <a:r>
              <a:rPr lang="ko-KR" altLang="en-US" sz="1500" b="1" kern="0" dirty="0" smtClean="0">
                <a:ea typeface="+mn-ea"/>
              </a:rPr>
              <a:t> 실행환경의</a:t>
            </a:r>
            <a:r>
              <a:rPr lang="ko-KR" altLang="en-US" sz="1500" b="1" kern="0" dirty="0" smtClean="0">
                <a:latin typeface="맑은 고딕" pitchFamily="50" charset="-127"/>
                <a:ea typeface="+mn-ea"/>
                <a:cs typeface="+mn-cs"/>
              </a:rPr>
              <a:t> </a:t>
            </a:r>
            <a:r>
              <a:rPr lang="en-US" altLang="ko-KR" sz="1500" b="1" kern="0" dirty="0" smtClean="0">
                <a:latin typeface="맑은 고딕" pitchFamily="50" charset="-127"/>
                <a:ea typeface="+mn-ea"/>
                <a:cs typeface="+mn-cs"/>
              </a:rPr>
              <a:t>‘</a:t>
            </a:r>
            <a:r>
              <a:rPr lang="ko-KR" altLang="en-US" sz="1500" b="1" kern="0" dirty="0" smtClean="0">
                <a:latin typeface="맑은 고딕" pitchFamily="50" charset="-127"/>
                <a:ea typeface="+mn-ea"/>
                <a:cs typeface="+mn-cs"/>
              </a:rPr>
              <a:t>업로드 </a:t>
            </a:r>
            <a:r>
              <a:rPr lang="en-US" altLang="ko-KR" sz="1500" b="1" kern="0" dirty="0" smtClean="0">
                <a:latin typeface="맑은 고딕" pitchFamily="50" charset="-127"/>
                <a:ea typeface="+mn-ea"/>
                <a:cs typeface="+mn-cs"/>
              </a:rPr>
              <a:t>→ </a:t>
            </a:r>
            <a:r>
              <a:rPr lang="ko-KR" altLang="en-US" sz="1500" b="1" kern="0" dirty="0" smtClean="0">
                <a:latin typeface="맑은 고딕" pitchFamily="50" charset="-127"/>
                <a:ea typeface="+mn-ea"/>
                <a:cs typeface="+mn-cs"/>
              </a:rPr>
              <a:t>스테이지 </a:t>
            </a:r>
            <a:r>
              <a:rPr lang="en-US" altLang="ko-KR" sz="1500" b="1" kern="0" dirty="0"/>
              <a:t>→</a:t>
            </a:r>
            <a:r>
              <a:rPr lang="en-US" altLang="ko-KR" sz="1500" b="1" kern="0" dirty="0" smtClean="0">
                <a:latin typeface="맑은 고딕" pitchFamily="50" charset="-127"/>
                <a:ea typeface="+mn-ea"/>
                <a:cs typeface="+mn-cs"/>
              </a:rPr>
              <a:t> </a:t>
            </a:r>
            <a:r>
              <a:rPr lang="ko-KR" altLang="en-US" sz="1500" b="1" kern="0" dirty="0" smtClean="0">
                <a:latin typeface="맑은 고딕" pitchFamily="50" charset="-127"/>
                <a:ea typeface="+mn-ea"/>
                <a:cs typeface="+mn-cs"/>
              </a:rPr>
              <a:t>시작</a:t>
            </a:r>
            <a:r>
              <a:rPr lang="en-US" altLang="ko-KR" sz="1500" b="1" kern="0" dirty="0" smtClean="0">
                <a:latin typeface="맑은 고딕" pitchFamily="50" charset="-127"/>
                <a:ea typeface="+mn-ea"/>
                <a:cs typeface="+mn-cs"/>
              </a:rPr>
              <a:t>’</a:t>
            </a:r>
            <a:r>
              <a:rPr lang="ko-KR" altLang="en-US" sz="1500" b="1" kern="0" dirty="0" smtClean="0">
                <a:latin typeface="맑은 고딕" pitchFamily="50" charset="-127"/>
                <a:ea typeface="+mn-ea"/>
                <a:cs typeface="+mn-cs"/>
              </a:rPr>
              <a:t> </a:t>
            </a:r>
            <a:r>
              <a:rPr lang="ko-KR" altLang="en-US" sz="1500" b="1" kern="0" dirty="0" smtClean="0">
                <a:latin typeface="맑은 고딕" pitchFamily="50" charset="-127"/>
                <a:ea typeface="+mn-ea"/>
                <a:cs typeface="+mn-cs"/>
              </a:rPr>
              <a:t>의 </a:t>
            </a:r>
            <a:r>
              <a:rPr lang="ko-KR" altLang="en-US" sz="1500" b="1" kern="0" dirty="0" smtClean="0">
                <a:latin typeface="맑은 고딕" pitchFamily="50" charset="-127"/>
                <a:ea typeface="+mn-ea"/>
                <a:cs typeface="+mn-cs"/>
              </a:rPr>
              <a:t>프로세스를 통해 생성 및 구동된다</a:t>
            </a:r>
            <a:r>
              <a:rPr lang="en-US" altLang="ko-KR" sz="1500" b="1" kern="0" dirty="0" smtClean="0">
                <a:latin typeface="맑은 고딕" pitchFamily="50" charset="-127"/>
                <a:ea typeface="+mn-ea"/>
                <a:cs typeface="+mn-cs"/>
              </a:rPr>
              <a:t>.</a:t>
            </a:r>
            <a:endParaRPr lang="en-US" altLang="ko-KR" sz="1500" b="1" kern="0" dirty="0" smtClean="0">
              <a:latin typeface="맑은 고딕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96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09334" y="5864214"/>
            <a:ext cx="9746736" cy="70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ts val="400"/>
              </a:spcBef>
              <a:buSzPct val="70000"/>
              <a:defRPr/>
            </a:pPr>
            <a:endParaRPr lang="en-US" altLang="ko-KR" sz="1500" b="1" kern="0" dirty="0">
              <a:latin typeface="맑은 고딕" pitchFamily="50" charset="-127"/>
              <a:ea typeface="+mn-ea"/>
              <a:cs typeface="+mn-cs"/>
            </a:endParaRPr>
          </a:p>
        </p:txBody>
      </p:sp>
      <p:sp>
        <p:nvSpPr>
          <p:cNvPr id="24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en-US" altLang="ko-KR" sz="2300" b="1" dirty="0" smtClean="0">
                <a:solidFill>
                  <a:schemeClr val="tx2"/>
                </a:solidFill>
              </a:rPr>
              <a:t>2. </a:t>
            </a:r>
            <a:r>
              <a:rPr kumimoji="0" lang="ko-KR" altLang="en-US" sz="2300" b="1" dirty="0" smtClean="0">
                <a:solidFill>
                  <a:schemeClr val="tx2"/>
                </a:solidFill>
              </a:rPr>
              <a:t>어플리케이션 </a:t>
            </a:r>
            <a:r>
              <a:rPr kumimoji="0" lang="ko-KR" altLang="en-US" sz="2300" b="1" dirty="0" smtClean="0">
                <a:solidFill>
                  <a:schemeClr val="tx2"/>
                </a:solidFill>
              </a:rPr>
              <a:t>구동환경 생성 </a:t>
            </a:r>
            <a:r>
              <a:rPr kumimoji="0" lang="ko-KR" altLang="en-US" sz="2300" b="1" dirty="0" smtClean="0">
                <a:solidFill>
                  <a:schemeClr val="tx2"/>
                </a:solidFill>
              </a:rPr>
              <a:t>및 구조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97747" y="1629250"/>
            <a:ext cx="142699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Build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618149" y="1629250"/>
            <a:ext cx="130048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</a:t>
            </a:r>
            <a:endParaRPr lang="en-US" altLang="ko-KR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537761" y="1629250"/>
            <a:ext cx="5533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+</a:t>
            </a:r>
            <a:endParaRPr lang="en-US" altLang="ko-KR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1106746" y="2576112"/>
            <a:ext cx="2558274" cy="2695213"/>
            <a:chOff x="1920936" y="1898210"/>
            <a:chExt cx="2558274" cy="2695213"/>
          </a:xfrm>
        </p:grpSpPr>
        <p:sp>
          <p:nvSpPr>
            <p:cNvPr id="3" name="타원 2"/>
            <p:cNvSpPr/>
            <p:nvPr/>
          </p:nvSpPr>
          <p:spPr>
            <a:xfrm>
              <a:off x="1920936" y="1898210"/>
              <a:ext cx="2558274" cy="2695213"/>
            </a:xfrm>
            <a:prstGeom prst="ellipse">
              <a:avLst/>
            </a:prstGeom>
            <a:solidFill>
              <a:srgbClr val="DDD9C3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/>
              <a:endPara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2585940" y="3828785"/>
              <a:ext cx="1250196" cy="384471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latinLnBrk="0"/>
              <a:r>
                <a:rPr lang="ko-KR" altLang="en-US" sz="12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런타임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585940" y="2791959"/>
              <a:ext cx="1250196" cy="422918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latinLnBrk="0"/>
              <a:r>
                <a:rPr lang="ko-KR" altLang="en-US" sz="1200" b="1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웹 컨테이너</a:t>
              </a:r>
              <a:endPara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585940" y="3329596"/>
              <a:ext cx="1250196" cy="384471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latinLnBrk="0"/>
              <a:r>
                <a:rPr lang="ko-KR" altLang="en-US" sz="12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프레임워크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585940" y="2254322"/>
              <a:ext cx="1250196" cy="422918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latinLnBrk="0"/>
              <a:r>
                <a:rPr lang="ko-KR" altLang="en-US" sz="12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어플리케이션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8122954" y="3061928"/>
            <a:ext cx="1581795" cy="2170340"/>
            <a:chOff x="8122954" y="2108454"/>
            <a:chExt cx="1581795" cy="2170340"/>
          </a:xfrm>
        </p:grpSpPr>
        <p:sp>
          <p:nvSpPr>
            <p:cNvPr id="18" name="TextBox 17"/>
            <p:cNvSpPr txBox="1"/>
            <p:nvPr/>
          </p:nvSpPr>
          <p:spPr>
            <a:xfrm>
              <a:off x="8636846" y="3263131"/>
              <a:ext cx="30809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/>
                <a:t>•</a:t>
              </a:r>
            </a:p>
            <a:p>
              <a:pPr algn="ctr"/>
              <a:r>
                <a:rPr lang="en-US" altLang="ko-KR" sz="1200" dirty="0" smtClean="0"/>
                <a:t>•</a:t>
              </a:r>
            </a:p>
            <a:p>
              <a:pPr algn="ctr"/>
              <a:r>
                <a:rPr lang="en-US" altLang="ko-KR" sz="1200" dirty="0" smtClean="0"/>
                <a:t>•</a:t>
              </a:r>
            </a:p>
            <a:p>
              <a:pPr algn="ctr"/>
              <a:r>
                <a:rPr lang="en-US" altLang="ko-KR" sz="1200" dirty="0"/>
                <a:t>•</a:t>
              </a:r>
              <a:endParaRPr lang="en-US" altLang="ko-KR" sz="1200" dirty="0" smtClean="0"/>
            </a:p>
            <a:p>
              <a:pPr algn="ctr"/>
              <a:r>
                <a:rPr lang="en-US" altLang="ko-KR" sz="1200" b="1" i="1" dirty="0" smtClean="0"/>
                <a:t>N</a:t>
              </a:r>
            </a:p>
          </p:txBody>
        </p:sp>
        <p:sp>
          <p:nvSpPr>
            <p:cNvPr id="15" name="정육면체 14"/>
            <p:cNvSpPr/>
            <p:nvPr/>
          </p:nvSpPr>
          <p:spPr>
            <a:xfrm>
              <a:off x="8122954" y="2108454"/>
              <a:ext cx="1581795" cy="1066995"/>
            </a:xfrm>
            <a:prstGeom prst="cub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latinLnBrk="0"/>
              <a:r>
                <a:rPr lang="ko-KR" altLang="en-US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어플리케이션</a:t>
              </a:r>
              <a:endParaRPr lang="en-US" altLang="ko-KR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 latinLnBrk="0"/>
              <a:r>
                <a:rPr lang="ko-KR" altLang="en-US" b="1" dirty="0" err="1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인스턴</a:t>
              </a:r>
              <a:r>
                <a:rPr lang="ko-KR" altLang="en-US" b="1" dirty="0" err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스</a:t>
              </a:r>
              <a:endParaRPr lang="ko-KR" altLang="en-US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1370253" y="1629250"/>
            <a:ext cx="15393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Stage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3010698" y="1656507"/>
            <a:ext cx="5533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=</a:t>
            </a:r>
            <a:endParaRPr lang="en-US" altLang="ko-KR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7" name="Rectangle 3"/>
          <p:cNvSpPr txBox="1">
            <a:spLocks noChangeArrowheads="1"/>
          </p:cNvSpPr>
          <p:nvPr/>
        </p:nvSpPr>
        <p:spPr bwMode="auto">
          <a:xfrm>
            <a:off x="272481" y="753752"/>
            <a:ext cx="9476358" cy="701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ts val="400"/>
              </a:spcBef>
              <a:buSzPct val="70000"/>
              <a:defRPr/>
            </a:pPr>
            <a:r>
              <a:rPr lang="en-US" altLang="ko-KR" sz="1500" b="1" kern="0" dirty="0" err="1" smtClean="0">
                <a:ea typeface="+mn-ea"/>
              </a:rPr>
              <a:t>Buildpack</a:t>
            </a:r>
            <a:r>
              <a:rPr lang="ko-KR" altLang="en-US" sz="1500" b="1" kern="0" dirty="0" smtClean="0">
                <a:ea typeface="+mn-ea"/>
              </a:rPr>
              <a:t>은</a:t>
            </a:r>
            <a:r>
              <a:rPr lang="en-US" altLang="ko-KR" sz="1500" b="1" kern="0" dirty="0" smtClean="0">
                <a:ea typeface="+mn-ea"/>
              </a:rPr>
              <a:t> Application Instance</a:t>
            </a:r>
            <a:r>
              <a:rPr lang="ko-KR" altLang="en-US" sz="1500" b="1" kern="0" dirty="0" smtClean="0">
                <a:ea typeface="+mn-ea"/>
              </a:rPr>
              <a:t>를 </a:t>
            </a:r>
            <a:r>
              <a:rPr lang="ko-KR" altLang="en-US" sz="1500" b="1" kern="0" dirty="0" smtClean="0">
                <a:ea typeface="+mn-ea"/>
              </a:rPr>
              <a:t>만드는 </a:t>
            </a:r>
            <a:r>
              <a:rPr lang="en-US" altLang="ko-KR" sz="1500" b="1" kern="0" dirty="0" smtClean="0">
                <a:ea typeface="+mn-ea"/>
              </a:rPr>
              <a:t>Open PaaS</a:t>
            </a:r>
            <a:r>
              <a:rPr lang="ko-KR" altLang="en-US" sz="1500" b="1" kern="0" dirty="0" smtClean="0">
                <a:ea typeface="+mn-ea"/>
              </a:rPr>
              <a:t>의 실행환경 요소 중 </a:t>
            </a:r>
            <a:r>
              <a:rPr lang="ko-KR" altLang="en-US" sz="1500" b="1" kern="0" dirty="0" smtClean="0">
                <a:ea typeface="+mn-ea"/>
              </a:rPr>
              <a:t>하나</a:t>
            </a:r>
            <a:r>
              <a:rPr lang="ko-KR" altLang="en-US" sz="1500" b="1" kern="0" dirty="0" smtClean="0">
                <a:ea typeface="+mn-ea"/>
              </a:rPr>
              <a:t>로 </a:t>
            </a:r>
            <a:r>
              <a:rPr lang="en-US" altLang="ko-KR" sz="1500" b="1" kern="0" dirty="0" smtClean="0">
                <a:latin typeface="맑은 고딕" pitchFamily="50" charset="-127"/>
                <a:ea typeface="+mn-ea"/>
                <a:cs typeface="+mn-cs"/>
              </a:rPr>
              <a:t>Stage</a:t>
            </a:r>
            <a:r>
              <a:rPr lang="ko-KR" altLang="en-US" sz="1500" b="1" kern="0" dirty="0" smtClean="0">
                <a:latin typeface="맑은 고딕" pitchFamily="50" charset="-127"/>
                <a:ea typeface="+mn-ea"/>
                <a:cs typeface="+mn-cs"/>
              </a:rPr>
              <a:t> </a:t>
            </a:r>
            <a:r>
              <a:rPr lang="ko-KR" altLang="en-US" sz="1500" b="1" kern="0" dirty="0" smtClean="0">
                <a:latin typeface="맑은 고딕" pitchFamily="50" charset="-127"/>
                <a:ea typeface="+mn-ea"/>
                <a:cs typeface="+mn-cs"/>
              </a:rPr>
              <a:t>단계에서 사용되며</a:t>
            </a:r>
            <a:r>
              <a:rPr lang="en-US" altLang="ko-KR" sz="1500" b="1" kern="0" dirty="0" smtClean="0">
                <a:latin typeface="맑은 고딕" pitchFamily="50" charset="-127"/>
                <a:ea typeface="+mn-ea"/>
                <a:cs typeface="+mn-cs"/>
              </a:rPr>
              <a:t>, </a:t>
            </a:r>
            <a:r>
              <a:rPr lang="en-US" altLang="ko-KR" sz="1500" b="1" kern="0" dirty="0" smtClean="0">
                <a:latin typeface="맑은 고딕" pitchFamily="50" charset="-127"/>
                <a:ea typeface="+mn-ea"/>
                <a:cs typeface="+mn-cs"/>
              </a:rPr>
              <a:t>Application Instance</a:t>
            </a:r>
            <a:r>
              <a:rPr lang="ko-KR" altLang="en-US" sz="1500" b="1" kern="0" dirty="0" smtClean="0">
                <a:latin typeface="맑은 고딕" pitchFamily="50" charset="-127"/>
                <a:ea typeface="+mn-ea"/>
                <a:cs typeface="+mn-cs"/>
              </a:rPr>
              <a:t>를 </a:t>
            </a:r>
            <a:r>
              <a:rPr lang="ko-KR" altLang="en-US" sz="1500" b="1" kern="0" dirty="0" smtClean="0">
                <a:latin typeface="맑은 고딕" pitchFamily="50" charset="-127"/>
                <a:ea typeface="+mn-ea"/>
                <a:cs typeface="+mn-cs"/>
              </a:rPr>
              <a:t>만드는데 사용되는 </a:t>
            </a:r>
            <a:r>
              <a:rPr lang="en-US" altLang="ko-KR" sz="1500" b="1" kern="0" dirty="0" smtClean="0">
                <a:latin typeface="맑은 고딕" pitchFamily="50" charset="-127"/>
                <a:ea typeface="+mn-ea"/>
                <a:cs typeface="+mn-cs"/>
              </a:rPr>
              <a:t>Package</a:t>
            </a:r>
            <a:r>
              <a:rPr lang="ko-KR" altLang="en-US" sz="1500" b="1" kern="0" dirty="0" smtClean="0">
                <a:latin typeface="맑은 고딕" pitchFamily="50" charset="-127"/>
                <a:ea typeface="+mn-ea"/>
                <a:cs typeface="+mn-cs"/>
              </a:rPr>
              <a:t>를 </a:t>
            </a:r>
            <a:r>
              <a:rPr lang="ko-KR" altLang="en-US" sz="1500" b="1" kern="0" dirty="0" smtClean="0">
                <a:latin typeface="맑은 고딕" pitchFamily="50" charset="-127"/>
                <a:ea typeface="+mn-ea"/>
                <a:cs typeface="+mn-cs"/>
              </a:rPr>
              <a:t>만들어낸다</a:t>
            </a:r>
            <a:r>
              <a:rPr lang="en-US" altLang="ko-KR" sz="1500" b="1" kern="0" dirty="0" smtClean="0">
                <a:latin typeface="맑은 고딕" pitchFamily="50" charset="-127"/>
                <a:ea typeface="+mn-ea"/>
                <a:cs typeface="+mn-cs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02889" y="4502852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 smtClean="0">
                <a:solidFill>
                  <a:srgbClr val="C00000"/>
                </a:solidFill>
              </a:rPr>
              <a:t>Scale In/Out</a:t>
            </a:r>
            <a:endParaRPr lang="ko-KR" altLang="en-US" b="1" i="1" dirty="0">
              <a:solidFill>
                <a:srgbClr val="C00000"/>
              </a:solidFill>
            </a:endParaRPr>
          </a:p>
        </p:txBody>
      </p:sp>
      <p:sp>
        <p:nvSpPr>
          <p:cNvPr id="40" name="정육면체 39"/>
          <p:cNvSpPr/>
          <p:nvPr/>
        </p:nvSpPr>
        <p:spPr>
          <a:xfrm>
            <a:off x="4394299" y="2293295"/>
            <a:ext cx="3069057" cy="3368086"/>
          </a:xfrm>
          <a:prstGeom prst="cube">
            <a:avLst>
              <a:gd name="adj" fmla="val 8878"/>
            </a:avLst>
          </a:prstGeom>
          <a:solidFill>
            <a:srgbClr val="DDD9C3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80163" y="2674815"/>
            <a:ext cx="2632615" cy="29238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800" b="1" kern="100" dirty="0"/>
              <a:t>.</a:t>
            </a:r>
          </a:p>
          <a:p>
            <a:pPr>
              <a:spcAft>
                <a:spcPts val="0"/>
              </a:spcAft>
            </a:pPr>
            <a:r>
              <a:rPr lang="en-US" altLang="ko-KR" sz="800" b="1" kern="100" dirty="0"/>
              <a:t>|-- app</a:t>
            </a:r>
          </a:p>
          <a:p>
            <a:pPr>
              <a:spcAft>
                <a:spcPts val="0"/>
              </a:spcAft>
            </a:pPr>
            <a:r>
              <a:rPr lang="en-US" altLang="ko-KR" sz="800" b="1" kern="100" dirty="0"/>
              <a:t>|   |-- .java-</a:t>
            </a:r>
            <a:r>
              <a:rPr lang="en-US" altLang="ko-KR" sz="800" b="1" kern="100" dirty="0" err="1"/>
              <a:t>buildpack</a:t>
            </a:r>
            <a:endParaRPr lang="en-US" altLang="ko-KR" sz="800" b="1" kern="100" dirty="0"/>
          </a:p>
          <a:p>
            <a:pPr>
              <a:spcAft>
                <a:spcPts val="0"/>
              </a:spcAft>
            </a:pPr>
            <a:r>
              <a:rPr lang="en-US" altLang="ko-KR" sz="800" b="1" kern="100" dirty="0"/>
              <a:t>|   |   |-- </a:t>
            </a:r>
            <a:r>
              <a:rPr lang="en-US" altLang="ko-KR" sz="800" b="1" kern="100" dirty="0" err="1"/>
              <a:t>jboss</a:t>
            </a:r>
            <a:endParaRPr lang="en-US" altLang="ko-KR" sz="800" b="1" kern="100" dirty="0"/>
          </a:p>
          <a:p>
            <a:pPr>
              <a:spcAft>
                <a:spcPts val="0"/>
              </a:spcAft>
            </a:pPr>
            <a:r>
              <a:rPr lang="en-US" altLang="ko-KR" sz="800" b="1" kern="100" dirty="0"/>
              <a:t>|   |   |-- </a:t>
            </a:r>
            <a:r>
              <a:rPr lang="en-US" altLang="ko-KR" sz="800" b="1" kern="100" dirty="0" err="1"/>
              <a:t>open_jdk_jre</a:t>
            </a:r>
            <a:endParaRPr lang="en-US" altLang="ko-KR" sz="800" b="1" kern="100" dirty="0"/>
          </a:p>
          <a:p>
            <a:pPr>
              <a:spcAft>
                <a:spcPts val="0"/>
              </a:spcAft>
            </a:pPr>
            <a:r>
              <a:rPr lang="en-US" altLang="ko-KR" sz="800" b="1" kern="100" dirty="0"/>
              <a:t>|   |-- .java-buildpack.log</a:t>
            </a:r>
          </a:p>
          <a:p>
            <a:pPr>
              <a:spcAft>
                <a:spcPts val="0"/>
              </a:spcAft>
            </a:pPr>
            <a:r>
              <a:rPr lang="en-US" altLang="ko-KR" sz="800" b="1" kern="100" dirty="0"/>
              <a:t>|   |-- META-INF</a:t>
            </a:r>
          </a:p>
          <a:p>
            <a:pPr>
              <a:spcAft>
                <a:spcPts val="0"/>
              </a:spcAft>
            </a:pPr>
            <a:r>
              <a:rPr lang="en-US" altLang="ko-KR" sz="800" b="1" kern="100" dirty="0"/>
              <a:t>|   |-- WEB-INF</a:t>
            </a:r>
          </a:p>
          <a:p>
            <a:pPr>
              <a:spcAft>
                <a:spcPts val="0"/>
              </a:spcAft>
            </a:pPr>
            <a:r>
              <a:rPr lang="en-US" altLang="ko-KR" sz="800" b="1" kern="100" dirty="0"/>
              <a:t>|       |-- classes</a:t>
            </a:r>
          </a:p>
          <a:p>
            <a:pPr>
              <a:spcAft>
                <a:spcPts val="0"/>
              </a:spcAft>
            </a:pPr>
            <a:r>
              <a:rPr lang="en-US" altLang="ko-KR" sz="800" b="1" kern="100" dirty="0"/>
              <a:t>|       |   |-- </a:t>
            </a:r>
            <a:r>
              <a:rPr lang="en-US" altLang="ko-KR" sz="800" b="1" kern="100" dirty="0" err="1"/>
              <a:t>egovframework</a:t>
            </a:r>
            <a:endParaRPr lang="en-US" altLang="ko-KR" sz="800" b="1" kern="100" dirty="0"/>
          </a:p>
          <a:p>
            <a:pPr>
              <a:spcAft>
                <a:spcPts val="0"/>
              </a:spcAft>
            </a:pPr>
            <a:r>
              <a:rPr lang="en-US" altLang="ko-KR" sz="800" b="1" kern="100" dirty="0"/>
              <a:t>|       |   |-- com</a:t>
            </a:r>
          </a:p>
          <a:p>
            <a:pPr>
              <a:spcAft>
                <a:spcPts val="0"/>
              </a:spcAft>
            </a:pPr>
            <a:r>
              <a:rPr lang="en-US" altLang="ko-KR" sz="800" b="1" kern="100" dirty="0"/>
              <a:t>|       |   |-- </a:t>
            </a:r>
            <a:r>
              <a:rPr lang="en-US" altLang="ko-KR" sz="800" b="1" kern="100" dirty="0" err="1"/>
              <a:t>egovProps</a:t>
            </a:r>
            <a:endParaRPr lang="en-US" altLang="ko-KR" sz="800" b="1" kern="100" dirty="0"/>
          </a:p>
          <a:p>
            <a:pPr>
              <a:spcAft>
                <a:spcPts val="0"/>
              </a:spcAft>
            </a:pPr>
            <a:r>
              <a:rPr lang="en-US" altLang="ko-KR" sz="800" b="1" kern="100" dirty="0"/>
              <a:t>|       |   |-- </a:t>
            </a:r>
            <a:r>
              <a:rPr lang="en-US" altLang="ko-KR" sz="800" b="1" kern="100" dirty="0" err="1"/>
              <a:t>sqlmap</a:t>
            </a:r>
            <a:endParaRPr lang="en-US" altLang="ko-KR" sz="800" b="1" kern="100" dirty="0"/>
          </a:p>
          <a:p>
            <a:pPr>
              <a:spcAft>
                <a:spcPts val="0"/>
              </a:spcAft>
            </a:pPr>
            <a:r>
              <a:rPr lang="en-US" altLang="ko-KR" sz="800" b="1" kern="100" dirty="0"/>
              <a:t>|       |-- </a:t>
            </a:r>
            <a:r>
              <a:rPr lang="en-US" altLang="ko-KR" sz="800" b="1" kern="100" dirty="0" err="1"/>
              <a:t>config</a:t>
            </a:r>
            <a:endParaRPr lang="en-US" altLang="ko-KR" sz="800" b="1" kern="100" dirty="0"/>
          </a:p>
          <a:p>
            <a:pPr>
              <a:spcAft>
                <a:spcPts val="0"/>
              </a:spcAft>
            </a:pPr>
            <a:r>
              <a:rPr lang="en-US" altLang="ko-KR" sz="800" b="1" kern="100" dirty="0"/>
              <a:t>|       |-- </a:t>
            </a:r>
            <a:r>
              <a:rPr lang="en-US" altLang="ko-KR" sz="800" b="1" kern="100" dirty="0" err="1"/>
              <a:t>jsp</a:t>
            </a:r>
            <a:endParaRPr lang="en-US" altLang="ko-KR" sz="800" b="1" kern="100" dirty="0"/>
          </a:p>
          <a:p>
            <a:pPr>
              <a:spcAft>
                <a:spcPts val="0"/>
              </a:spcAft>
            </a:pPr>
            <a:r>
              <a:rPr lang="en-US" altLang="ko-KR" sz="800" b="1" kern="100" dirty="0"/>
              <a:t>|       |-- lib</a:t>
            </a:r>
          </a:p>
          <a:p>
            <a:pPr>
              <a:spcAft>
                <a:spcPts val="0"/>
              </a:spcAft>
            </a:pPr>
            <a:r>
              <a:rPr lang="en-US" altLang="ko-KR" sz="800" b="1" kern="100" dirty="0" smtClean="0"/>
              <a:t>|       |   |-- </a:t>
            </a:r>
            <a:r>
              <a:rPr lang="en-US" altLang="ko-KR" sz="800" b="1" kern="100" dirty="0"/>
              <a:t>egovframework.rte.fdl.cmmn-3.1.0.jar</a:t>
            </a:r>
          </a:p>
          <a:p>
            <a:pPr>
              <a:spcAft>
                <a:spcPts val="0"/>
              </a:spcAft>
            </a:pPr>
            <a:r>
              <a:rPr lang="en-US" altLang="ko-KR" sz="800" b="1" kern="100" dirty="0" smtClean="0"/>
              <a:t>|       </a:t>
            </a:r>
            <a:r>
              <a:rPr lang="en-US" altLang="ko-KR" sz="800" b="1" kern="100" dirty="0"/>
              <a:t>|   |-- egovframework.rte.fdl.string-3.1.0.jar</a:t>
            </a:r>
          </a:p>
          <a:p>
            <a:pPr>
              <a:spcAft>
                <a:spcPts val="0"/>
              </a:spcAft>
            </a:pPr>
            <a:r>
              <a:rPr lang="en-US" altLang="ko-KR" sz="800" b="1" kern="100" dirty="0" smtClean="0"/>
              <a:t>|       </a:t>
            </a:r>
            <a:r>
              <a:rPr lang="en-US" altLang="ko-KR" sz="800" b="1" kern="100" dirty="0"/>
              <a:t>|   |-- egovframework.rte.ptl.mvc-3.1.0.jar</a:t>
            </a:r>
          </a:p>
          <a:p>
            <a:pPr>
              <a:spcAft>
                <a:spcPts val="0"/>
              </a:spcAft>
            </a:pPr>
            <a:r>
              <a:rPr lang="en-US" altLang="ko-KR" sz="800" b="1" kern="100" dirty="0"/>
              <a:t>|       |-- </a:t>
            </a:r>
            <a:r>
              <a:rPr lang="en-US" altLang="ko-KR" sz="800" b="1" kern="100" dirty="0" err="1"/>
              <a:t>tlds</a:t>
            </a:r>
            <a:endParaRPr lang="en-US" altLang="ko-KR" sz="800" b="1" kern="100" dirty="0"/>
          </a:p>
          <a:p>
            <a:pPr>
              <a:spcAft>
                <a:spcPts val="0"/>
              </a:spcAft>
            </a:pPr>
            <a:r>
              <a:rPr lang="en-US" altLang="ko-KR" sz="800" b="1" kern="100" dirty="0"/>
              <a:t>|       |-- web.xml</a:t>
            </a:r>
          </a:p>
          <a:p>
            <a:pPr>
              <a:spcAft>
                <a:spcPts val="0"/>
              </a:spcAft>
            </a:pPr>
            <a:r>
              <a:rPr lang="en-US" altLang="ko-KR" sz="800" b="1" kern="100" dirty="0"/>
              <a:t>|-- logs</a:t>
            </a:r>
          </a:p>
          <a:p>
            <a:pPr>
              <a:spcAft>
                <a:spcPts val="0"/>
              </a:spcAft>
            </a:pPr>
            <a:r>
              <a:rPr lang="en-US" altLang="ko-KR" sz="800" b="1" kern="100" dirty="0"/>
              <a:t>|-- </a:t>
            </a:r>
            <a:r>
              <a:rPr lang="en-US" altLang="ko-KR" sz="800" b="1" kern="100" dirty="0" err="1"/>
              <a:t>staging_info.yml</a:t>
            </a:r>
            <a:endParaRPr lang="en-US" altLang="ko-KR" sz="800" b="1" kern="100" dirty="0"/>
          </a:p>
        </p:txBody>
      </p:sp>
      <p:sp>
        <p:nvSpPr>
          <p:cNvPr id="42" name="줄무늬가 있는 오른쪽 화살표 41"/>
          <p:cNvSpPr/>
          <p:nvPr/>
        </p:nvSpPr>
        <p:spPr>
          <a:xfrm>
            <a:off x="7334244" y="3462130"/>
            <a:ext cx="905659" cy="374020"/>
          </a:xfrm>
          <a:prstGeom prst="stripedRightArrow">
            <a:avLst/>
          </a:prstGeom>
          <a:solidFill>
            <a:srgbClr val="7030A0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6" descr="C:\Users\yihyunyi\AppData\Local\Microsoft\Windows\Temporary Internet Files\Content.IE5\C1T1E9MT\document[1]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664" y="3452831"/>
            <a:ext cx="290120" cy="37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2729841" y="2356191"/>
            <a:ext cx="2041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i="1" dirty="0" smtClean="0">
                <a:solidFill>
                  <a:srgbClr val="C00000"/>
                </a:solidFill>
              </a:rPr>
              <a:t>필요한 환경 검출</a:t>
            </a:r>
            <a:r>
              <a:rPr lang="en-US" altLang="ko-KR" sz="1600" b="1" i="1" dirty="0" smtClean="0">
                <a:solidFill>
                  <a:srgbClr val="C00000"/>
                </a:solidFill>
              </a:rPr>
              <a:t>..</a:t>
            </a:r>
          </a:p>
          <a:p>
            <a:r>
              <a:rPr lang="ko-KR" altLang="en-US" sz="1600" b="1" i="1" dirty="0" smtClean="0">
                <a:solidFill>
                  <a:srgbClr val="C00000"/>
                </a:solidFill>
              </a:rPr>
              <a:t>다운로드</a:t>
            </a:r>
            <a:r>
              <a:rPr lang="en-US" altLang="ko-KR" sz="1600" b="1" i="1" dirty="0" smtClean="0">
                <a:solidFill>
                  <a:srgbClr val="C00000"/>
                </a:solidFill>
              </a:rPr>
              <a:t>..</a:t>
            </a:r>
          </a:p>
          <a:p>
            <a:r>
              <a:rPr lang="ko-KR" altLang="en-US" sz="1600" b="1" i="1" dirty="0" smtClean="0">
                <a:solidFill>
                  <a:srgbClr val="C00000"/>
                </a:solidFill>
              </a:rPr>
              <a:t>설치</a:t>
            </a:r>
            <a:r>
              <a:rPr lang="en-US" altLang="ko-KR" sz="1600" b="1" i="1" dirty="0" smtClean="0">
                <a:solidFill>
                  <a:srgbClr val="C00000"/>
                </a:solidFill>
              </a:rPr>
              <a:t>..(Unzip)</a:t>
            </a:r>
          </a:p>
        </p:txBody>
      </p:sp>
      <p:sp>
        <p:nvSpPr>
          <p:cNvPr id="45" name="줄무늬가 있는 오른쪽 화살표 44"/>
          <p:cNvSpPr/>
          <p:nvPr/>
        </p:nvSpPr>
        <p:spPr>
          <a:xfrm>
            <a:off x="3606856" y="3501808"/>
            <a:ext cx="806285" cy="334341"/>
          </a:xfrm>
          <a:prstGeom prst="stripedRightArrow">
            <a:avLst/>
          </a:prstGeom>
          <a:solidFill>
            <a:srgbClr val="7030A0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489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en-US" altLang="ko-KR" sz="2300" b="1" dirty="0" smtClean="0">
                <a:solidFill>
                  <a:schemeClr val="tx2"/>
                </a:solidFill>
              </a:rPr>
              <a:t>4. </a:t>
            </a:r>
            <a:r>
              <a:rPr kumimoji="0" lang="ko-KR" altLang="en-US" sz="2300" b="1" dirty="0" smtClean="0">
                <a:solidFill>
                  <a:schemeClr val="tx2"/>
                </a:solidFill>
              </a:rPr>
              <a:t>어플리케이션</a:t>
            </a:r>
            <a:r>
              <a:rPr kumimoji="0" lang="en-US" altLang="ko-KR" sz="2300" b="1" dirty="0" smtClean="0">
                <a:solidFill>
                  <a:schemeClr val="tx2"/>
                </a:solidFill>
              </a:rPr>
              <a:t> </a:t>
            </a:r>
            <a:r>
              <a:rPr kumimoji="0" lang="ko-KR" altLang="en-US" sz="2300" b="1" dirty="0" smtClean="0">
                <a:solidFill>
                  <a:schemeClr val="tx2"/>
                </a:solidFill>
              </a:rPr>
              <a:t>구동환경 생성과정 </a:t>
            </a:r>
            <a:r>
              <a:rPr kumimoji="0" lang="en-US" altLang="ko-KR" sz="2300" b="1" dirty="0" smtClean="0">
                <a:solidFill>
                  <a:schemeClr val="tx2"/>
                </a:solidFill>
              </a:rPr>
              <a:t>Deep Dive</a:t>
            </a:r>
            <a:endParaRPr kumimoji="0" lang="ko-KR" altLang="en-US" sz="2300" b="1" dirty="0" smtClean="0">
              <a:solidFill>
                <a:schemeClr val="tx2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90648" y="1623094"/>
            <a:ext cx="4338430" cy="1189103"/>
            <a:chOff x="480099" y="1863207"/>
            <a:chExt cx="2746236" cy="1308013"/>
          </a:xfrm>
        </p:grpSpPr>
        <p:sp>
          <p:nvSpPr>
            <p:cNvPr id="3" name="직사각형 2"/>
            <p:cNvSpPr/>
            <p:nvPr/>
          </p:nvSpPr>
          <p:spPr>
            <a:xfrm>
              <a:off x="480099" y="1863207"/>
              <a:ext cx="2746236" cy="13080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atinLnBrk="0"/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검출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(Detect):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구동에 필요한 환경 검출</a:t>
              </a:r>
              <a:endPara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285750" indent="-285750" latinLnBrk="0">
                <a:buFontTx/>
                <a:buChar char="-"/>
              </a:pPr>
              <a:endParaRPr lang="ko-KR" altLang="en-US" sz="1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57930" y="2320409"/>
              <a:ext cx="2564633" cy="8125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285750" indent="-285750" latinLnBrk="0">
                <a:buFontTx/>
                <a:buChar char="-"/>
              </a:pPr>
              <a:r>
                <a:rPr lang="en-US" altLang="ko-KR" b="1" dirty="0" smtClean="0"/>
                <a:t>WEB-INF </a:t>
              </a:r>
              <a:r>
                <a:rPr lang="ko-KR" altLang="en-US" b="1" dirty="0" smtClean="0"/>
                <a:t>검출</a:t>
              </a:r>
              <a:endParaRPr lang="en-US" altLang="ko-KR" b="1" dirty="0"/>
            </a:p>
            <a:p>
              <a:pPr marL="285750" indent="-285750" latinLnBrk="0">
                <a:buFontTx/>
                <a:buChar char="-"/>
              </a:pPr>
              <a:r>
                <a:rPr lang="en-US" altLang="ko-KR" b="1" dirty="0" smtClean="0"/>
                <a:t>WAS </a:t>
              </a:r>
              <a:r>
                <a:rPr lang="ko-KR" altLang="en-US" b="1" dirty="0" smtClean="0"/>
                <a:t>설정 검출</a:t>
              </a:r>
              <a:r>
                <a:rPr lang="en-US" altLang="ko-KR" b="1" dirty="0" smtClean="0"/>
                <a:t>(Tomcat </a:t>
              </a:r>
              <a:r>
                <a:rPr lang="ko-KR" altLang="en-US" b="1" dirty="0" smtClean="0"/>
                <a:t>또는 </a:t>
              </a:r>
              <a:r>
                <a:rPr lang="en-US" altLang="ko-KR" b="1" dirty="0" err="1" smtClean="0"/>
                <a:t>JBoss</a:t>
              </a:r>
              <a:r>
                <a:rPr lang="en-US" altLang="ko-KR" b="1" dirty="0" smtClean="0"/>
                <a:t>)</a:t>
              </a:r>
              <a:r>
                <a:rPr lang="ko-KR" altLang="en-US" b="1" dirty="0" smtClean="0"/>
                <a:t> </a:t>
              </a:r>
              <a:endParaRPr lang="en-US" altLang="ko-KR" b="1" dirty="0" smtClean="0"/>
            </a:p>
            <a:p>
              <a:pPr marL="285750" indent="-285750" latinLnBrk="0">
                <a:buFontTx/>
                <a:buChar char="-"/>
              </a:pPr>
              <a:r>
                <a:rPr lang="en-US" altLang="ko-KR" b="1" dirty="0" smtClean="0"/>
                <a:t>Java</a:t>
              </a:r>
              <a:r>
                <a:rPr lang="en-US" altLang="ko-KR" b="1" dirty="0" smtClean="0"/>
                <a:t> </a:t>
              </a:r>
              <a:r>
                <a:rPr lang="ko-KR" altLang="en-US" b="1" dirty="0" smtClean="0"/>
                <a:t>검출</a:t>
              </a:r>
              <a:endParaRPr lang="en-US" altLang="ko-KR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872157" y="2176526"/>
            <a:ext cx="3486805" cy="875488"/>
            <a:chOff x="630397" y="3715110"/>
            <a:chExt cx="3486805" cy="875488"/>
          </a:xfrm>
        </p:grpSpPr>
        <p:sp>
          <p:nvSpPr>
            <p:cNvPr id="8" name="위로 굽은 화살표 7"/>
            <p:cNvSpPr/>
            <p:nvPr/>
          </p:nvSpPr>
          <p:spPr>
            <a:xfrm flipV="1">
              <a:off x="630397" y="3715110"/>
              <a:ext cx="742136" cy="875488"/>
            </a:xfrm>
            <a:prstGeom prst="bentUpArrow">
              <a:avLst>
                <a:gd name="adj1" fmla="val 25000"/>
                <a:gd name="adj2" fmla="val 22974"/>
                <a:gd name="adj3" fmla="val 25000"/>
              </a:avLst>
            </a:prstGeom>
            <a:solidFill>
              <a:schemeClr val="bg2">
                <a:lumMod val="90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/>
              <a:endPara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337066" y="3850107"/>
              <a:ext cx="2780136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b="1" i="1" dirty="0"/>
                <a:t>검출 태그 전달</a:t>
              </a:r>
              <a:endParaRPr lang="en-US" altLang="ko-KR" b="1" i="1" dirty="0"/>
            </a:p>
            <a:p>
              <a:pPr latinLnBrk="0"/>
              <a:r>
                <a:rPr lang="en-US" altLang="ko-KR" sz="900" i="1" dirty="0" smtClean="0"/>
                <a:t>(</a:t>
              </a:r>
              <a:r>
                <a:rPr lang="ko-KR" altLang="en-US" sz="900" i="1" dirty="0" smtClean="0"/>
                <a:t>예</a:t>
              </a:r>
              <a:r>
                <a:rPr lang="en-US" altLang="ko-KR" sz="900" i="1" dirty="0" smtClean="0"/>
                <a:t>;"open-</a:t>
              </a:r>
              <a:r>
                <a:rPr lang="en-US" altLang="ko-KR" sz="900" i="1" dirty="0" err="1" smtClean="0"/>
                <a:t>jdk</a:t>
              </a:r>
              <a:r>
                <a:rPr lang="en-US" altLang="ko-KR" sz="900" i="1" dirty="0" smtClean="0"/>
                <a:t>-</a:t>
              </a:r>
              <a:r>
                <a:rPr lang="en-US" altLang="ko-KR" sz="900" i="1" dirty="0" err="1" smtClean="0"/>
                <a:t>jre</a:t>
              </a:r>
              <a:r>
                <a:rPr lang="en-US" altLang="ko-KR" sz="900" i="1" dirty="0" smtClean="0"/>
                <a:t>=1.7.0_79“, “</a:t>
              </a:r>
              <a:r>
                <a:rPr lang="en-US" altLang="ko-KR" sz="900" i="1" dirty="0" err="1" smtClean="0"/>
                <a:t>jboss</a:t>
              </a:r>
              <a:r>
                <a:rPr lang="en-US" altLang="ko-KR" sz="900" i="1" dirty="0" smtClean="0"/>
                <a:t>-as=7.1.1”)</a:t>
              </a:r>
              <a:endParaRPr lang="ko-KR" altLang="en-US" sz="900" i="1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70636" y="3205474"/>
            <a:ext cx="5144630" cy="1214939"/>
            <a:chOff x="480099" y="1922681"/>
            <a:chExt cx="2746236" cy="1214939"/>
          </a:xfrm>
        </p:grpSpPr>
        <p:sp>
          <p:nvSpPr>
            <p:cNvPr id="41" name="직사각형 40"/>
            <p:cNvSpPr/>
            <p:nvPr/>
          </p:nvSpPr>
          <p:spPr>
            <a:xfrm>
              <a:off x="480099" y="1922681"/>
              <a:ext cx="2746236" cy="121493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atinLnBrk="0"/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컴파</a:t>
              </a:r>
              <a:r>
                <a: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일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(Compile):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구동에 필요한 환경 구성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</a:p>
            <a:p>
              <a:pPr marL="285750" indent="-285750" latinLnBrk="0">
                <a:buFontTx/>
                <a:buChar char="-"/>
              </a:pPr>
              <a:endParaRPr lang="ko-KR" altLang="en-US" sz="1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7930" y="2320409"/>
              <a:ext cx="2564633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285750" indent="-285750" latinLnBrk="0">
                <a:buFontTx/>
                <a:buChar char="-"/>
              </a:pPr>
              <a:r>
                <a:rPr lang="en-US" altLang="ko-KR" b="1" dirty="0" smtClean="0"/>
                <a:t>WAS </a:t>
              </a:r>
              <a:r>
                <a:rPr lang="ko-KR" altLang="en-US" b="1" dirty="0" smtClean="0"/>
                <a:t>바이너리 다운로드 및 설치</a:t>
              </a:r>
              <a:r>
                <a:rPr lang="en-US" altLang="ko-KR" b="1" dirty="0" smtClean="0"/>
                <a:t>(Unzip </a:t>
              </a:r>
              <a:r>
                <a:rPr lang="ko-KR" altLang="en-US" b="1" dirty="0" smtClean="0"/>
                <a:t>및 환경설정</a:t>
              </a:r>
              <a:r>
                <a:rPr lang="en-US" altLang="ko-KR" b="1" dirty="0" smtClean="0"/>
                <a:t>)</a:t>
              </a:r>
            </a:p>
            <a:p>
              <a:pPr marL="285750" indent="-285750" latinLnBrk="0">
                <a:buFontTx/>
                <a:buChar char="-"/>
              </a:pPr>
              <a:r>
                <a:rPr lang="en-US" altLang="ko-KR" b="1" dirty="0" smtClean="0"/>
                <a:t>JDK </a:t>
              </a:r>
              <a:r>
                <a:rPr lang="ko-KR" altLang="en-US" b="1" dirty="0" smtClean="0"/>
                <a:t>바이너리 다운로드 및 설치</a:t>
              </a:r>
              <a:r>
                <a:rPr lang="en-US" altLang="ko-KR" b="1" dirty="0" smtClean="0"/>
                <a:t>(Unzip </a:t>
              </a:r>
              <a:r>
                <a:rPr lang="ko-KR" altLang="en-US" b="1" dirty="0" smtClean="0"/>
                <a:t>및 환경설정</a:t>
              </a:r>
              <a:r>
                <a:rPr lang="en-US" altLang="ko-KR" b="1" dirty="0" smtClean="0"/>
                <a:t>)</a:t>
              </a:r>
            </a:p>
            <a:p>
              <a:pPr marL="285750" indent="-285750" latinLnBrk="0">
                <a:buFontTx/>
                <a:buChar char="-"/>
              </a:pPr>
              <a:r>
                <a:rPr lang="ko-KR" altLang="en-US" b="1" dirty="0" smtClean="0"/>
                <a:t>어플리케이션 소스파일 </a:t>
              </a:r>
              <a:r>
                <a:rPr lang="en-US" altLang="ko-KR" b="1" dirty="0" smtClean="0"/>
                <a:t>WAS </a:t>
              </a:r>
              <a:r>
                <a:rPr lang="ko-KR" altLang="en-US" b="1" dirty="0" smtClean="0"/>
                <a:t>디렉터리로 복사</a:t>
              </a:r>
              <a:endParaRPr lang="en-US" altLang="ko-KR" b="1" dirty="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604312" y="4874301"/>
            <a:ext cx="5144630" cy="1087520"/>
            <a:chOff x="480099" y="1863208"/>
            <a:chExt cx="2746236" cy="1087520"/>
          </a:xfrm>
        </p:grpSpPr>
        <p:sp>
          <p:nvSpPr>
            <p:cNvPr id="45" name="직사각형 44"/>
            <p:cNvSpPr/>
            <p:nvPr/>
          </p:nvSpPr>
          <p:spPr>
            <a:xfrm>
              <a:off x="480099" y="1863208"/>
              <a:ext cx="2746236" cy="10875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atinLnBrk="0"/>
              <a:r>
                <a:rPr lang="ko-KR" altLang="en-US" sz="1600" b="1" dirty="0" err="1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릴리</a:t>
              </a:r>
              <a:r>
                <a:rPr lang="ko-KR" altLang="en-US" sz="1600" b="1" dirty="0" err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즈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(Release):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구동할 때 필요한 명령 생성</a:t>
              </a:r>
              <a:endPara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285750" indent="-285750" latinLnBrk="0">
                <a:buFontTx/>
                <a:buChar char="-"/>
              </a:pPr>
              <a:endParaRPr lang="ko-KR" altLang="en-US" sz="1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57930" y="2320409"/>
              <a:ext cx="2564633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285750" indent="-285750" latinLnBrk="0">
                <a:buFontTx/>
                <a:buChar char="-"/>
              </a:pPr>
              <a:r>
                <a:rPr lang="en-US" altLang="ko-KR" b="1" dirty="0" smtClean="0"/>
                <a:t>WAS </a:t>
              </a:r>
              <a:r>
                <a:rPr lang="ko-KR" altLang="en-US" b="1" dirty="0" smtClean="0"/>
                <a:t>실행커맨드 생성</a:t>
              </a:r>
              <a:endParaRPr lang="en-US" altLang="ko-KR" b="1" dirty="0" smtClean="0"/>
            </a:p>
            <a:p>
              <a:pPr marL="285750" indent="-285750" latinLnBrk="0">
                <a:buFontTx/>
                <a:buChar char="-"/>
              </a:pPr>
              <a:r>
                <a:rPr lang="en-US" altLang="ko-KR" b="1" dirty="0" smtClean="0"/>
                <a:t>JDK </a:t>
              </a:r>
              <a:r>
                <a:rPr lang="ko-KR" altLang="en-US" b="1" dirty="0" smtClean="0"/>
                <a:t>실행커맨드 생성</a:t>
              </a:r>
              <a:endParaRPr lang="en-US" altLang="ko-KR" b="1" dirty="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919485" y="3196990"/>
            <a:ext cx="3127243" cy="1419087"/>
            <a:chOff x="688765" y="3171511"/>
            <a:chExt cx="3127243" cy="1419087"/>
          </a:xfrm>
        </p:grpSpPr>
        <p:sp>
          <p:nvSpPr>
            <p:cNvPr id="48" name="위로 굽은 화살표 47"/>
            <p:cNvSpPr/>
            <p:nvPr/>
          </p:nvSpPr>
          <p:spPr>
            <a:xfrm flipV="1">
              <a:off x="688765" y="3715110"/>
              <a:ext cx="742136" cy="875488"/>
            </a:xfrm>
            <a:prstGeom prst="bentUpArrow">
              <a:avLst>
                <a:gd name="adj1" fmla="val 25000"/>
                <a:gd name="adj2" fmla="val 22974"/>
                <a:gd name="adj3" fmla="val 25000"/>
              </a:avLst>
            </a:prstGeom>
            <a:solidFill>
              <a:schemeClr val="bg2">
                <a:lumMod val="90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/>
              <a:endPara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460014" y="3171511"/>
              <a:ext cx="2355994" cy="1277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b="1" i="1" dirty="0" smtClean="0"/>
                <a:t>배포 패키지 구성</a:t>
              </a:r>
              <a:endParaRPr lang="en-US" altLang="ko-KR" b="1" i="1" dirty="0" smtClean="0"/>
            </a:p>
            <a:p>
              <a:pPr>
                <a:spcAft>
                  <a:spcPts val="0"/>
                </a:spcAft>
              </a:pPr>
              <a:endParaRPr lang="en-US" altLang="ko-KR" sz="900" i="1" dirty="0" smtClean="0"/>
            </a:p>
            <a:p>
              <a:pPr>
                <a:spcAft>
                  <a:spcPts val="0"/>
                </a:spcAft>
              </a:pPr>
              <a:r>
                <a:rPr lang="en-US" altLang="ko-KR" sz="900" i="1" dirty="0" smtClean="0"/>
                <a:t>(</a:t>
              </a:r>
              <a:r>
                <a:rPr lang="ko-KR" altLang="en-US" sz="900" i="1" dirty="0" smtClean="0"/>
                <a:t>예</a:t>
              </a:r>
              <a:r>
                <a:rPr lang="en-US" altLang="ko-KR" sz="900" i="1" dirty="0" smtClean="0"/>
                <a:t>; </a:t>
              </a:r>
              <a:r>
                <a:rPr lang="en-US" altLang="ko-KR" sz="900" i="1" kern="100" dirty="0" smtClean="0"/>
                <a:t>  </a:t>
              </a:r>
            </a:p>
            <a:p>
              <a:pPr>
                <a:spcAft>
                  <a:spcPts val="0"/>
                </a:spcAft>
              </a:pPr>
              <a:r>
                <a:rPr lang="en-US" altLang="ko-KR" sz="900" i="1" kern="100" dirty="0"/>
                <a:t> </a:t>
              </a:r>
              <a:r>
                <a:rPr lang="en-US" altLang="ko-KR" sz="900" i="1" kern="100" dirty="0" smtClean="0"/>
                <a:t>      </a:t>
              </a:r>
              <a:r>
                <a:rPr lang="en-US" altLang="ko-KR" sz="900" kern="100" dirty="0" smtClean="0"/>
                <a:t>|-- </a:t>
              </a:r>
              <a:r>
                <a:rPr lang="en-US" altLang="ko-KR" sz="900" kern="100" dirty="0"/>
                <a:t>app</a:t>
              </a:r>
            </a:p>
            <a:p>
              <a:pPr>
                <a:spcAft>
                  <a:spcPts val="0"/>
                </a:spcAft>
              </a:pPr>
              <a:r>
                <a:rPr lang="en-US" altLang="ko-KR" sz="900" kern="100" dirty="0" smtClean="0"/>
                <a:t>       |   </a:t>
              </a:r>
              <a:r>
                <a:rPr lang="en-US" altLang="ko-KR" sz="900" kern="100" dirty="0"/>
                <a:t>|-- .java-</a:t>
              </a:r>
              <a:r>
                <a:rPr lang="en-US" altLang="ko-KR" sz="900" kern="100" dirty="0" err="1"/>
                <a:t>buildpack</a:t>
              </a:r>
              <a:endParaRPr lang="en-US" altLang="ko-KR" sz="900" kern="100" dirty="0"/>
            </a:p>
            <a:p>
              <a:pPr>
                <a:spcAft>
                  <a:spcPts val="0"/>
                </a:spcAft>
              </a:pPr>
              <a:r>
                <a:rPr lang="en-US" altLang="ko-KR" sz="900" kern="100" dirty="0" smtClean="0"/>
                <a:t>       |   </a:t>
              </a:r>
              <a:r>
                <a:rPr lang="en-US" altLang="ko-KR" sz="900" kern="100" dirty="0"/>
                <a:t>|   |-- </a:t>
              </a:r>
              <a:r>
                <a:rPr lang="en-US" altLang="ko-KR" sz="900" kern="100" dirty="0" err="1"/>
                <a:t>jboss</a:t>
              </a:r>
              <a:endParaRPr lang="en-US" altLang="ko-KR" sz="900" kern="100" dirty="0"/>
            </a:p>
            <a:p>
              <a:pPr>
                <a:spcAft>
                  <a:spcPts val="0"/>
                </a:spcAft>
              </a:pPr>
              <a:r>
                <a:rPr lang="en-US" altLang="ko-KR" sz="900" kern="100" dirty="0" smtClean="0"/>
                <a:t>       |   </a:t>
              </a:r>
              <a:r>
                <a:rPr lang="en-US" altLang="ko-KR" sz="900" kern="100" dirty="0"/>
                <a:t>|   |-- </a:t>
              </a:r>
              <a:r>
                <a:rPr lang="en-US" altLang="ko-KR" sz="900" kern="100" dirty="0" err="1" smtClean="0"/>
                <a:t>open_jdk_jre</a:t>
              </a:r>
              <a:endParaRPr lang="en-US" altLang="ko-KR" sz="900" kern="100" dirty="0" smtClean="0"/>
            </a:p>
            <a:p>
              <a:pPr>
                <a:spcAft>
                  <a:spcPts val="0"/>
                </a:spcAft>
              </a:pPr>
              <a:r>
                <a:rPr lang="en-US" altLang="ko-KR" sz="900" i="1" kern="100" dirty="0"/>
                <a:t>)</a:t>
              </a:r>
              <a:endParaRPr lang="ko-KR" altLang="en-US" sz="900" i="1" dirty="0"/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6774811" y="4771725"/>
            <a:ext cx="289448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b="1" i="1" dirty="0" smtClean="0"/>
              <a:t>실행 커맨드 생성</a:t>
            </a:r>
            <a:endParaRPr lang="en-US" altLang="ko-KR" b="1" i="1" dirty="0" smtClean="0"/>
          </a:p>
          <a:p>
            <a:r>
              <a:rPr lang="en-US" altLang="ko-KR" sz="900" i="1" dirty="0" smtClean="0"/>
              <a:t>(</a:t>
            </a:r>
            <a:r>
              <a:rPr lang="ko-KR" altLang="en-US" sz="900" i="1" dirty="0" smtClean="0"/>
              <a:t>예</a:t>
            </a:r>
            <a:r>
              <a:rPr lang="en-US" altLang="ko-KR" sz="900" i="1" dirty="0" smtClean="0"/>
              <a:t>; “</a:t>
            </a:r>
            <a:r>
              <a:rPr lang="en-US" altLang="ko-KR" sz="900" dirty="0" smtClean="0"/>
              <a:t>JAVA_HOME</a:t>
            </a:r>
            <a:r>
              <a:rPr lang="en-US" altLang="ko-KR" sz="900" dirty="0"/>
              <a:t>=$PWD/.java-</a:t>
            </a:r>
            <a:r>
              <a:rPr lang="en-US" altLang="ko-KR" sz="900" dirty="0" err="1"/>
              <a:t>buildpack</a:t>
            </a:r>
            <a:r>
              <a:rPr lang="en-US" altLang="ko-KR" sz="900" dirty="0"/>
              <a:t>/</a:t>
            </a:r>
            <a:r>
              <a:rPr lang="en-US" altLang="ko-KR" sz="900" dirty="0" err="1"/>
              <a:t>open_jdk_jre</a:t>
            </a:r>
            <a:r>
              <a:rPr lang="en-US" altLang="ko-KR" sz="900" dirty="0"/>
              <a:t> JAVA_OPTS="-</a:t>
            </a:r>
            <a:r>
              <a:rPr lang="en-US" altLang="ko-KR" sz="900" dirty="0" err="1"/>
              <a:t>Djava.io.tmpdir</a:t>
            </a:r>
            <a:r>
              <a:rPr lang="en-US" altLang="ko-KR" sz="900" dirty="0"/>
              <a:t>=$TMPDIR</a:t>
            </a:r>
          </a:p>
          <a:p>
            <a:r>
              <a:rPr lang="en-US" altLang="ko-KR" sz="900" dirty="0"/>
              <a:t>  -</a:t>
            </a:r>
            <a:r>
              <a:rPr lang="en-US" altLang="ko-KR" sz="900" dirty="0" err="1"/>
              <a:t>XX:OnOutOfMemoryError</a:t>
            </a:r>
            <a:r>
              <a:rPr lang="en-US" altLang="ko-KR" sz="900" dirty="0"/>
              <a:t>=$PWD/.java-buildpack/open_jdk_jre/bin/killjava.sh -</a:t>
            </a:r>
            <a:r>
              <a:rPr lang="en-US" altLang="ko-KR" sz="900" dirty="0" smtClean="0"/>
              <a:t>Xmx873813K -Xms873813K </a:t>
            </a:r>
            <a:r>
              <a:rPr lang="en-US" altLang="ko-KR" sz="900" dirty="0"/>
              <a:t>-Xss1M -</a:t>
            </a:r>
            <a:r>
              <a:rPr lang="en-US" altLang="ko-KR" sz="900" dirty="0" err="1"/>
              <a:t>Dhttp.port</a:t>
            </a:r>
            <a:r>
              <a:rPr lang="en-US" altLang="ko-KR" sz="900" dirty="0"/>
              <a:t>=$PORT" $PWD/.</a:t>
            </a:r>
            <a:r>
              <a:rPr lang="en-US" altLang="ko-KR" sz="900" dirty="0" smtClean="0"/>
              <a:t>java-buildpack/jboss/bin/standalone.sh</a:t>
            </a:r>
            <a:endParaRPr lang="en-US" altLang="ko-KR" sz="900" dirty="0"/>
          </a:p>
          <a:p>
            <a:r>
              <a:rPr lang="en-US" altLang="ko-KR" sz="900" dirty="0"/>
              <a:t>  -b </a:t>
            </a:r>
            <a:r>
              <a:rPr lang="en-US" altLang="ko-KR" sz="900" dirty="0" smtClean="0"/>
              <a:t>0.0.0.0”)</a:t>
            </a:r>
            <a:endParaRPr lang="ko-KR" altLang="en-US" sz="900" dirty="0"/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272481" y="728700"/>
            <a:ext cx="9476358" cy="701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ts val="400"/>
              </a:spcBef>
              <a:buSzPct val="70000"/>
              <a:defRPr/>
            </a:pPr>
            <a:r>
              <a:rPr lang="en-US" altLang="ko-KR" sz="1500" b="1" kern="0" dirty="0" smtClean="0">
                <a:ea typeface="+mn-ea"/>
              </a:rPr>
              <a:t>Open PaaS</a:t>
            </a:r>
            <a:r>
              <a:rPr lang="ko-KR" altLang="en-US" sz="1500" b="1" kern="0" dirty="0" smtClean="0">
                <a:ea typeface="+mn-ea"/>
              </a:rPr>
              <a:t>는 </a:t>
            </a:r>
            <a:r>
              <a:rPr lang="en-US" altLang="ko-KR" sz="1500" b="1" kern="0" dirty="0" smtClean="0">
                <a:ea typeface="+mn-ea"/>
              </a:rPr>
              <a:t>Stage</a:t>
            </a:r>
            <a:r>
              <a:rPr lang="ko-KR" altLang="en-US" sz="1500" b="1" kern="0" dirty="0" smtClean="0">
                <a:ea typeface="+mn-ea"/>
              </a:rPr>
              <a:t> </a:t>
            </a:r>
            <a:r>
              <a:rPr lang="ko-KR" altLang="en-US" sz="1500" b="1" kern="0" dirty="0" smtClean="0">
                <a:ea typeface="+mn-ea"/>
              </a:rPr>
              <a:t>과정에서</a:t>
            </a:r>
            <a:r>
              <a:rPr lang="en-US" altLang="ko-KR" sz="1500" b="1" kern="0" dirty="0" smtClean="0">
                <a:ea typeface="+mn-ea"/>
              </a:rPr>
              <a:t>,</a:t>
            </a:r>
            <a:r>
              <a:rPr lang="ko-KR" altLang="en-US" sz="1500" b="1" kern="0" dirty="0" smtClean="0">
                <a:ea typeface="+mn-ea"/>
              </a:rPr>
              <a:t> </a:t>
            </a:r>
            <a:r>
              <a:rPr lang="en-US" altLang="ko-KR" sz="1500" b="1" kern="0" dirty="0" err="1" smtClean="0">
                <a:ea typeface="+mn-ea"/>
              </a:rPr>
              <a:t>eGov</a:t>
            </a:r>
            <a:r>
              <a:rPr lang="en-US" altLang="ko-KR" sz="1500" b="1" kern="0" dirty="0" smtClean="0">
                <a:ea typeface="+mn-ea"/>
              </a:rPr>
              <a:t>-java-</a:t>
            </a:r>
            <a:r>
              <a:rPr lang="en-US" altLang="ko-KR" sz="1500" b="1" kern="0" dirty="0" err="1" smtClean="0">
                <a:ea typeface="+mn-ea"/>
              </a:rPr>
              <a:t>buildpack</a:t>
            </a:r>
            <a:r>
              <a:rPr lang="ko-KR" altLang="en-US" sz="1500" b="1" kern="0" dirty="0" smtClean="0">
                <a:ea typeface="+mn-ea"/>
              </a:rPr>
              <a:t>에 존재하는 </a:t>
            </a:r>
            <a:r>
              <a:rPr lang="en-US" altLang="ko-KR" sz="1500" b="1" kern="0" dirty="0" smtClean="0">
                <a:ea typeface="+mn-ea"/>
              </a:rPr>
              <a:t>3</a:t>
            </a:r>
            <a:r>
              <a:rPr lang="ko-KR" altLang="en-US" sz="1500" b="1" kern="0" dirty="0" smtClean="0">
                <a:ea typeface="+mn-ea"/>
              </a:rPr>
              <a:t>개의 스크립트를 차례로 호출한다</a:t>
            </a:r>
            <a:r>
              <a:rPr lang="en-US" altLang="ko-KR" sz="1500" b="1" kern="0" dirty="0" smtClean="0">
                <a:ea typeface="+mn-ea"/>
              </a:rPr>
              <a:t>.</a:t>
            </a:r>
          </a:p>
          <a:p>
            <a:pPr eaLnBrk="0" hangingPunct="0">
              <a:spcBef>
                <a:spcPts val="400"/>
              </a:spcBef>
              <a:buSzPct val="70000"/>
              <a:defRPr/>
            </a:pPr>
            <a:r>
              <a:rPr lang="en-US" altLang="ko-KR" sz="1500" b="1" kern="0" dirty="0" err="1" smtClean="0">
                <a:ea typeface="+mn-ea"/>
              </a:rPr>
              <a:t>eGov</a:t>
            </a:r>
            <a:r>
              <a:rPr lang="en-US" altLang="ko-KR" sz="1500" b="1" kern="0" dirty="0" smtClean="0">
                <a:ea typeface="+mn-ea"/>
              </a:rPr>
              <a:t>-java-</a:t>
            </a:r>
            <a:r>
              <a:rPr lang="en-US" altLang="ko-KR" sz="1500" b="1" kern="0" dirty="0" err="1" smtClean="0">
                <a:ea typeface="+mn-ea"/>
              </a:rPr>
              <a:t>buildpack</a:t>
            </a:r>
            <a:r>
              <a:rPr lang="ko-KR" altLang="en-US" sz="1500" b="1" kern="0" dirty="0" smtClean="0">
                <a:ea typeface="+mn-ea"/>
              </a:rPr>
              <a:t>은 </a:t>
            </a:r>
            <a:r>
              <a:rPr lang="en-US" altLang="ko-KR" sz="1500" b="1" kern="0" dirty="0" smtClean="0">
                <a:ea typeface="+mn-ea"/>
              </a:rPr>
              <a:t>Open PaaS</a:t>
            </a:r>
            <a:r>
              <a:rPr lang="ko-KR" altLang="en-US" sz="1500" b="1" kern="0" dirty="0" smtClean="0">
                <a:ea typeface="+mn-ea"/>
              </a:rPr>
              <a:t>의 요청에 따라 </a:t>
            </a:r>
            <a:r>
              <a:rPr lang="ko-KR" altLang="en-US" sz="1500" b="1" kern="0" dirty="0" smtClean="0">
                <a:ea typeface="+mn-ea"/>
              </a:rPr>
              <a:t>검출</a:t>
            </a:r>
            <a:r>
              <a:rPr lang="en-US" altLang="ko-KR" sz="1500" b="1" kern="0" dirty="0" smtClean="0"/>
              <a:t>, </a:t>
            </a:r>
            <a:r>
              <a:rPr lang="ko-KR" altLang="en-US" sz="1500" b="1" kern="0" dirty="0" smtClean="0"/>
              <a:t>컴파일</a:t>
            </a:r>
            <a:r>
              <a:rPr lang="en-US" altLang="ko-KR" sz="1500" b="1" kern="0" dirty="0" smtClean="0"/>
              <a:t>, </a:t>
            </a:r>
            <a:r>
              <a:rPr lang="ko-KR" altLang="en-US" sz="1500" b="1" kern="0" dirty="0" err="1" smtClean="0"/>
              <a:t>릴리즈</a:t>
            </a:r>
            <a:r>
              <a:rPr lang="en-US" altLang="ko-KR" sz="1500" b="1" kern="0" dirty="0" smtClean="0"/>
              <a:t> </a:t>
            </a:r>
            <a:r>
              <a:rPr lang="ko-KR" altLang="en-US" sz="1500" b="1" kern="0" dirty="0" smtClean="0"/>
              <a:t>프로세스를 수행한다</a:t>
            </a:r>
            <a:r>
              <a:rPr lang="en-US" altLang="ko-KR" sz="1500" b="1" kern="0" dirty="0" smtClean="0"/>
              <a:t>. </a:t>
            </a:r>
            <a:endParaRPr lang="en-US" altLang="ko-KR" sz="1500" b="1" kern="0" dirty="0" smtClean="0">
              <a:ea typeface="+mn-ea"/>
            </a:endParaRPr>
          </a:p>
          <a:p>
            <a:pPr eaLnBrk="0" hangingPunct="0">
              <a:spcBef>
                <a:spcPts val="400"/>
              </a:spcBef>
              <a:buSzPct val="70000"/>
              <a:defRPr/>
            </a:pPr>
            <a:endParaRPr lang="en-US" altLang="ko-KR" sz="1500" b="1" kern="0" dirty="0" smtClean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665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90000"/>
          </a:schemeClr>
        </a:solidFill>
        <a:ln w="6350">
          <a:noFill/>
        </a:ln>
        <a:effectLst/>
      </a:spPr>
      <a:bodyPr rtlCol="0" anchor="t"/>
      <a:lstStyle>
        <a:defPPr algn="ctr" latinLnBrk="0">
          <a:defRPr sz="1000" dirty="0" smtClean="0">
            <a:solidFill>
              <a:schemeClr val="tx1"/>
            </a:solidFill>
            <a:latin typeface="맑은 고딕" pitchFamily="50" charset="-127"/>
            <a:ea typeface="맑은 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38100" cap="flat" cmpd="sng" algn="ctr">
          <a:solidFill>
            <a:schemeClr val="bg2">
              <a:lumMod val="25000"/>
            </a:schemeClr>
          </a:solidFill>
          <a:prstDash val="solid"/>
          <a:headEnd type="none" w="med" len="med"/>
          <a:tailEnd type="none" w="med" len="med"/>
        </a:ln>
        <a:effectLst/>
      </a:spPr>
      <a:bodyPr/>
      <a:lstStyle/>
    </a:ln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99218</TotalTime>
  <Words>1557</Words>
  <Application>Microsoft Office PowerPoint</Application>
  <PresentationFormat>A4 용지(210x297mm)</PresentationFormat>
  <Paragraphs>251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31" baseType="lpstr">
      <vt:lpstr>굴림</vt:lpstr>
      <vt:lpstr>Arial</vt:lpstr>
      <vt:lpstr>나눔고딕</vt:lpstr>
      <vt:lpstr>Noto Symbol</vt:lpstr>
      <vt:lpstr>Verdana</vt:lpstr>
      <vt:lpstr>바탕</vt:lpstr>
      <vt:lpstr>Georgia</vt:lpstr>
      <vt:lpstr>맑은 고딕</vt:lpstr>
      <vt:lpstr>Times New Roman</vt:lpstr>
      <vt:lpstr>Helvetica</vt:lpstr>
      <vt:lpstr>HY견명조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jssong</dc:creator>
  <cp:lastModifiedBy>samsung</cp:lastModifiedBy>
  <cp:revision>6448</cp:revision>
  <cp:lastPrinted>2014-10-29T01:21:42Z</cp:lastPrinted>
  <dcterms:created xsi:type="dcterms:W3CDTF">2009-02-02T11:47:52Z</dcterms:created>
  <dcterms:modified xsi:type="dcterms:W3CDTF">2015-09-15T05:05:11Z</dcterms:modified>
</cp:coreProperties>
</file>